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heme/theme3.xml" ContentType="application/vnd.openxmlformats-officedocument.them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xml" ContentType="application/vnd.openxmlformats-officedocument.presentationml.notesSlide+xml"/>
  <Override PartName="/ppt/tags/tag135.xml" ContentType="application/vnd.openxmlformats-officedocument.presentationml.tags+xml"/>
  <Override PartName="/ppt/notesSlides/notesSlide2.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3.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4.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5.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6.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7.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8.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9.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10.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notesSlides/notesSlide11.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notesSlides/notesSlide12.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57"/>
  </p:notesMasterIdLst>
  <p:sldIdLst>
    <p:sldId id="257" r:id="rId3"/>
    <p:sldId id="289" r:id="rId4"/>
    <p:sldId id="290" r:id="rId5"/>
    <p:sldId id="297" r:id="rId6"/>
    <p:sldId id="298" r:id="rId7"/>
    <p:sldId id="296" r:id="rId8"/>
    <p:sldId id="299" r:id="rId9"/>
    <p:sldId id="292" r:id="rId10"/>
    <p:sldId id="301" r:id="rId11"/>
    <p:sldId id="303" r:id="rId12"/>
    <p:sldId id="302" r:id="rId13"/>
    <p:sldId id="323" r:id="rId14"/>
    <p:sldId id="322" r:id="rId15"/>
    <p:sldId id="304" r:id="rId16"/>
    <p:sldId id="305" r:id="rId17"/>
    <p:sldId id="306" r:id="rId18"/>
    <p:sldId id="308" r:id="rId19"/>
    <p:sldId id="309" r:id="rId20"/>
    <p:sldId id="310" r:id="rId21"/>
    <p:sldId id="293" r:id="rId22"/>
    <p:sldId id="259" r:id="rId23"/>
    <p:sldId id="260" r:id="rId24"/>
    <p:sldId id="281" r:id="rId25"/>
    <p:sldId id="261" r:id="rId26"/>
    <p:sldId id="286" r:id="rId27"/>
    <p:sldId id="285" r:id="rId28"/>
    <p:sldId id="287" r:id="rId29"/>
    <p:sldId id="266" r:id="rId30"/>
    <p:sldId id="288" r:id="rId31"/>
    <p:sldId id="282" r:id="rId32"/>
    <p:sldId id="294" r:id="rId33"/>
    <p:sldId id="324" r:id="rId34"/>
    <p:sldId id="311" r:id="rId35"/>
    <p:sldId id="312" r:id="rId36"/>
    <p:sldId id="314" r:id="rId37"/>
    <p:sldId id="325" r:id="rId38"/>
    <p:sldId id="315" r:id="rId39"/>
    <p:sldId id="326" r:id="rId40"/>
    <p:sldId id="316" r:id="rId41"/>
    <p:sldId id="327" r:id="rId42"/>
    <p:sldId id="317" r:id="rId43"/>
    <p:sldId id="318" r:id="rId44"/>
    <p:sldId id="329" r:id="rId45"/>
    <p:sldId id="333" r:id="rId46"/>
    <p:sldId id="334" r:id="rId47"/>
    <p:sldId id="332" r:id="rId48"/>
    <p:sldId id="319" r:id="rId49"/>
    <p:sldId id="330" r:id="rId50"/>
    <p:sldId id="291" r:id="rId51"/>
    <p:sldId id="320" r:id="rId52"/>
    <p:sldId id="321" r:id="rId53"/>
    <p:sldId id="295" r:id="rId54"/>
    <p:sldId id="331" r:id="rId55"/>
    <p:sldId id="300" r:id="rId56"/>
  </p:sldIdLst>
  <p:sldSz cx="12192000" cy="6858000"/>
  <p:notesSz cx="6858000" cy="9144000"/>
  <p:embeddedFontLst>
    <p:embeddedFont>
      <p:font typeface="华文中宋" panose="02010600040101010101" pitchFamily="2" charset="-122"/>
      <p:regular r:id="rId58"/>
    </p:embeddedFont>
    <p:embeddedFont>
      <p:font typeface="Calibri" panose="020F0502020204030204" pitchFamily="34" charset="0"/>
      <p:regular r:id="rId59"/>
      <p:bold r:id="rId60"/>
      <p:italic r:id="rId61"/>
      <p:boldItalic r:id="rId62"/>
    </p:embeddedFont>
    <p:embeddedFont>
      <p:font typeface="微软雅黑" panose="020B0503020204020204" pitchFamily="34" charset="-122"/>
      <p:regular r:id="rId63"/>
      <p:bold r:id="rId64"/>
    </p:embeddedFont>
  </p:embeddedFontLst>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0"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13" d="100"/>
          <a:sy n="113" d="100"/>
        </p:scale>
        <p:origin x="582" y="84"/>
      </p:cViewPr>
      <p:guideLst>
        <p:guide orient="horz" pos="2180"/>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31</a:t>
            </a:fld>
            <a:endParaRPr lang="zh-CN" altLang="en-US"/>
          </a:p>
        </p:txBody>
      </p:sp>
    </p:spTree>
    <p:extLst>
      <p:ext uri="{BB962C8B-B14F-4D97-AF65-F5344CB8AC3E}">
        <p14:creationId xmlns:p14="http://schemas.microsoft.com/office/powerpoint/2010/main" val="1358375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49</a:t>
            </a:fld>
            <a:endParaRPr lang="zh-CN" altLang="en-US"/>
          </a:p>
        </p:txBody>
      </p:sp>
    </p:spTree>
    <p:extLst>
      <p:ext uri="{BB962C8B-B14F-4D97-AF65-F5344CB8AC3E}">
        <p14:creationId xmlns:p14="http://schemas.microsoft.com/office/powerpoint/2010/main" val="1225567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52</a:t>
            </a:fld>
            <a:endParaRPr lang="zh-CN" altLang="en-US"/>
          </a:p>
        </p:txBody>
      </p:sp>
    </p:spTree>
    <p:extLst>
      <p:ext uri="{BB962C8B-B14F-4D97-AF65-F5344CB8AC3E}">
        <p14:creationId xmlns:p14="http://schemas.microsoft.com/office/powerpoint/2010/main" val="3654365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54</a:t>
            </a:fld>
            <a:endParaRPr lang="zh-CN" altLang="en-US"/>
          </a:p>
        </p:txBody>
      </p:sp>
    </p:spTree>
    <p:extLst>
      <p:ext uri="{BB962C8B-B14F-4D97-AF65-F5344CB8AC3E}">
        <p14:creationId xmlns:p14="http://schemas.microsoft.com/office/powerpoint/2010/main" val="52985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2</a:t>
            </a:fld>
            <a:endParaRPr lang="zh-CN" altLang="en-US"/>
          </a:p>
        </p:txBody>
      </p:sp>
    </p:spTree>
    <p:extLst>
      <p:ext uri="{BB962C8B-B14F-4D97-AF65-F5344CB8AC3E}">
        <p14:creationId xmlns:p14="http://schemas.microsoft.com/office/powerpoint/2010/main" val="382657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3</a:t>
            </a:fld>
            <a:endParaRPr lang="zh-CN" altLang="en-US"/>
          </a:p>
        </p:txBody>
      </p:sp>
    </p:spTree>
    <p:extLst>
      <p:ext uri="{BB962C8B-B14F-4D97-AF65-F5344CB8AC3E}">
        <p14:creationId xmlns:p14="http://schemas.microsoft.com/office/powerpoint/2010/main" val="2063170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8</a:t>
            </a:fld>
            <a:endParaRPr lang="zh-CN" altLang="en-US"/>
          </a:p>
        </p:txBody>
      </p:sp>
    </p:spTree>
    <p:extLst>
      <p:ext uri="{BB962C8B-B14F-4D97-AF65-F5344CB8AC3E}">
        <p14:creationId xmlns:p14="http://schemas.microsoft.com/office/powerpoint/2010/main" val="415929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t>20</a:t>
            </a:fld>
            <a:endParaRPr lang="zh-CN" altLang="en-US"/>
          </a:p>
        </p:txBody>
      </p:sp>
    </p:spTree>
    <p:extLst>
      <p:ext uri="{BB962C8B-B14F-4D97-AF65-F5344CB8AC3E}">
        <p14:creationId xmlns:p14="http://schemas.microsoft.com/office/powerpoint/2010/main" val="1594112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1.png"/><Relationship Id="rId5" Type="http://schemas.openxmlformats.org/officeDocument/2006/relationships/tags" Target="../tags/tag74.xml"/><Relationship Id="rId10" Type="http://schemas.openxmlformats.org/officeDocument/2006/relationships/slideMaster" Target="../slideMasters/slideMaster2.xml"/><Relationship Id="rId4" Type="http://schemas.openxmlformats.org/officeDocument/2006/relationships/tags" Target="../tags/tag73.xml"/><Relationship Id="rId9" Type="http://schemas.openxmlformats.org/officeDocument/2006/relationships/tags" Target="../tags/tag78.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2.xml"/><Relationship Id="rId5" Type="http://schemas.openxmlformats.org/officeDocument/2006/relationships/tags" Target="../tags/tag83.xml"/><Relationship Id="rId4" Type="http://schemas.openxmlformats.org/officeDocument/2006/relationships/tags" Target="../tags/tag8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slideMaster" Target="../slideMasters/slideMaster2.xml"/><Relationship Id="rId4" Type="http://schemas.openxmlformats.org/officeDocument/2006/relationships/tags" Target="../tags/tag87.xml"/></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9"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slideMaster" Target="../slideMasters/slideMaster2.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08.xml"/><Relationship Id="rId3" Type="http://schemas.openxmlformats.org/officeDocument/2006/relationships/tags" Target="../tags/tag103.xml"/><Relationship Id="rId7" Type="http://schemas.openxmlformats.org/officeDocument/2006/relationships/tags" Target="../tags/tag10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slideMaster" Target="../slideMasters/slideMaster2.xml"/><Relationship Id="rId4" Type="http://schemas.openxmlformats.org/officeDocument/2006/relationships/tags" Target="../tags/tag11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2.xml"/><Relationship Id="rId4" Type="http://schemas.openxmlformats.org/officeDocument/2006/relationships/tags" Target="../tags/tag11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2.xml"/><Relationship Id="rId5" Type="http://schemas.openxmlformats.org/officeDocument/2006/relationships/tags" Target="../tags/tag124.xml"/><Relationship Id="rId4" Type="http://schemas.openxmlformats.org/officeDocument/2006/relationships/tags" Target="../tags/tag123.xml"/></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27.xml"/><Relationship Id="rId7" Type="http://schemas.openxmlformats.org/officeDocument/2006/relationships/tags" Target="../tags/tag131.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2024/6/7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7" name="图片 6" descr="电脑的屏幕&#10;&#10;描述已自动生成"/>
          <p:cNvPicPr>
            <a:picLocks noChangeAspect="1"/>
          </p:cNvPicPr>
          <p:nvPr userDrawn="1">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custDataLst>
              <p:tags r:id="rId2"/>
            </p:custDataLst>
          </p:nvPr>
        </p:nvSpPr>
        <p:spPr>
          <a:xfrm>
            <a:off x="0" y="0"/>
            <a:ext cx="12192000" cy="6858000"/>
          </a:xfrm>
          <a:prstGeom prst="rect">
            <a:avLst/>
          </a:prstGeom>
          <a:gradFill flip="none" rotWithShape="1">
            <a:gsLst>
              <a:gs pos="0">
                <a:schemeClr val="accent2">
                  <a:lumMod val="50000"/>
                </a:schemeClr>
              </a:gs>
              <a:gs pos="43000">
                <a:schemeClr val="accent2">
                  <a:lumMod val="50000"/>
                  <a:alpha val="2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9" name="矩形 8"/>
          <p:cNvSpPr/>
          <p:nvPr userDrawn="1">
            <p:custDataLst>
              <p:tags r:id="rId3"/>
            </p:custDataLst>
          </p:nvPr>
        </p:nvSpPr>
        <p:spPr>
          <a:xfrm flipV="1">
            <a:off x="271462" y="366712"/>
            <a:ext cx="11649076" cy="6210301"/>
          </a:xfrm>
          <a:prstGeom prst="rect">
            <a:avLst/>
          </a:prstGeom>
          <a:noFill/>
          <a:ln>
            <a:gradFill>
              <a:gsLst>
                <a:gs pos="0">
                  <a:schemeClr val="accent1">
                    <a:lumMod val="20000"/>
                    <a:lumOff val="80000"/>
                    <a:alpha val="20000"/>
                  </a:schemeClr>
                </a:gs>
                <a:gs pos="34000">
                  <a:schemeClr val="accent2">
                    <a:alpha val="0"/>
                  </a:schemeClr>
                </a:gs>
              </a:gsLst>
              <a:lin ang="7800000" scaled="0"/>
            </a:gradFill>
          </a:ln>
          <a:effectLst>
            <a:outerShdw blurRad="330200" dist="38100" dir="5400000" algn="t" rotWithShape="0">
              <a:schemeClr val="tx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2" name="标题 1"/>
          <p:cNvSpPr>
            <a:spLocks noGrp="1"/>
          </p:cNvSpPr>
          <p:nvPr userDrawn="1">
            <p:ph type="ctrTitle"/>
            <p:custDataLst>
              <p:tags r:id="rId4"/>
            </p:custDataLst>
          </p:nvPr>
        </p:nvSpPr>
        <p:spPr>
          <a:xfrm>
            <a:off x="1163638" y="1588604"/>
            <a:ext cx="6628158" cy="2346773"/>
          </a:xfrm>
        </p:spPr>
        <p:txBody>
          <a:bodyPr wrap="square" anchor="b">
            <a:normAutofit/>
          </a:bodyPr>
          <a:lstStyle>
            <a:lvl1pPr marL="0" indent="0" algn="l" eaLnBrk="1" fontAlgn="auto" latinLnBrk="0" hangingPunct="1">
              <a:lnSpc>
                <a:spcPct val="100000"/>
              </a:lnSpc>
              <a:defRPr sz="4800">
                <a:solidFill>
                  <a:schemeClr val="lt1">
                    <a:lumMod val="100000"/>
                  </a:schemeClr>
                </a:solidFill>
                <a:latin typeface="+mj-ea"/>
                <a:ea typeface="+mj-ea"/>
                <a:cs typeface="+mj-ea"/>
                <a:sym typeface="+mj-ea"/>
              </a:defRPr>
            </a:lvl1pPr>
          </a:lstStyle>
          <a:p>
            <a:r>
              <a:rPr lang="zh-CN" altLang="en-US" dirty="0"/>
              <a:t>单击此处编辑母版标题样式</a:t>
            </a:r>
          </a:p>
        </p:txBody>
      </p:sp>
      <p:sp>
        <p:nvSpPr>
          <p:cNvPr id="4" name="日期占位符 3"/>
          <p:cNvSpPr>
            <a:spLocks noGrp="1"/>
          </p:cNvSpPr>
          <p:nvPr userDrawn="1">
            <p:ph type="dt" sz="half" idx="10"/>
            <p:custDataLst>
              <p:tags r:id="rId5"/>
            </p:custDataLst>
          </p:nvPr>
        </p:nvSpPr>
        <p:spPr/>
        <p:txBody>
          <a:bodyPr wrap="square">
            <a:noAutofit/>
          </a:bodyPr>
          <a:lstStyle>
            <a:lvl1pPr>
              <a:defRPr>
                <a:latin typeface="+mn-ea"/>
                <a:ea typeface="+mn-ea"/>
                <a:cs typeface="+mn-ea"/>
                <a:sym typeface="+mn-ea"/>
              </a:defRPr>
            </a:lvl1pPr>
          </a:lstStyle>
          <a:p>
            <a:fld id="{5592522B-0F24-4480-B9DD-A9474A6880D6}" type="datetimeFigureOut">
              <a:rPr lang="zh-CN" altLang="en-US" smtClean="0"/>
              <a:t>2024/6/7</a:t>
            </a:fld>
            <a:endParaRPr lang="zh-CN" altLang="en-US"/>
          </a:p>
        </p:txBody>
      </p:sp>
      <p:sp>
        <p:nvSpPr>
          <p:cNvPr id="5" name="页脚占位符 4"/>
          <p:cNvSpPr>
            <a:spLocks noGrp="1"/>
          </p:cNvSpPr>
          <p:nvPr userDrawn="1">
            <p:ph type="ftr" sz="quarter" idx="11"/>
            <p:custDataLst>
              <p:tags r:id="rId6"/>
            </p:custDataLst>
          </p:nvPr>
        </p:nvSpPr>
        <p:spPr/>
        <p:txBody>
          <a:bodyPr>
            <a:noAutofit/>
          </a:bodyPr>
          <a:lstStyle/>
          <a:p>
            <a:endParaRPr lang="zh-CN" altLang="en-US" dirty="0"/>
          </a:p>
        </p:txBody>
      </p:sp>
      <p:sp>
        <p:nvSpPr>
          <p:cNvPr id="6" name="灯片编号占位符 5"/>
          <p:cNvSpPr>
            <a:spLocks noGrp="1"/>
          </p:cNvSpPr>
          <p:nvPr userDrawn="1">
            <p:ph type="sldNum" sz="quarter" idx="12"/>
            <p:custDataLst>
              <p:tags r:id="rId7"/>
            </p:custDataLst>
          </p:nvPr>
        </p:nvSpPr>
        <p:spPr>
          <a:xfrm>
            <a:off x="8610600" y="6356350"/>
            <a:ext cx="2743200" cy="365125"/>
          </a:xfrm>
        </p:spPr>
        <p:txBody>
          <a:bodyPr wrap="square">
            <a:noAutofit/>
          </a:bodyPr>
          <a:lstStyle>
            <a:lvl1pPr>
              <a:defRPr>
                <a:latin typeface="+mn-ea"/>
                <a:ea typeface="+mn-ea"/>
                <a:cs typeface="+mn-ea"/>
                <a:sym typeface="+mn-ea"/>
              </a:defRPr>
            </a:lvl1pPr>
          </a:lstStyle>
          <a:p>
            <a:fld id="{BE5F26B5-172A-4DC2-B0B7-181CFC56B87C}" type="slidenum">
              <a:rPr lang="zh-CN" altLang="en-US" smtClean="0"/>
              <a:t>‹#›</a:t>
            </a:fld>
            <a:endParaRPr lang="zh-CN" altLang="en-US"/>
          </a:p>
        </p:txBody>
      </p:sp>
      <p:sp>
        <p:nvSpPr>
          <p:cNvPr id="24" name="署名占位符 10"/>
          <p:cNvSpPr>
            <a:spLocks noGrp="1"/>
          </p:cNvSpPr>
          <p:nvPr userDrawn="1">
            <p:ph type="body" sz="quarter" idx="17" hasCustomPrompt="1"/>
            <p:custDataLst>
              <p:tags r:id="rId8"/>
            </p:custDataLst>
          </p:nvPr>
        </p:nvSpPr>
        <p:spPr>
          <a:xfrm>
            <a:off x="1163638" y="4553893"/>
            <a:ext cx="6628158" cy="1064352"/>
          </a:xfrm>
        </p:spPr>
        <p:txBody>
          <a:bodyPr wrap="square" anchor="t">
            <a:noAutofit/>
          </a:bodyPr>
          <a:lstStyle>
            <a:lvl1pPr marL="0" indent="0" algn="l">
              <a:lnSpc>
                <a:spcPct val="100000"/>
              </a:lnSpc>
              <a:buNone/>
              <a:defRPr sz="1400">
                <a:solidFill>
                  <a:schemeClr val="lt1">
                    <a:lumMod val="100000"/>
                  </a:schemeClr>
                </a:solidFill>
                <a:latin typeface="+mn-ea"/>
                <a:ea typeface="+mn-ea"/>
                <a:cs typeface="+mn-ea"/>
                <a:sym typeface="+mn-ea"/>
              </a:defRPr>
            </a:lvl1pPr>
          </a:lstStyle>
          <a:p>
            <a:pPr lvl="0"/>
            <a:r>
              <a:rPr lang="zh-CN" altLang="en-US"/>
              <a:t>署名</a:t>
            </a:r>
            <a:endParaRPr lang="zh-CN" altLang="en-US" dirty="0"/>
          </a:p>
        </p:txBody>
      </p:sp>
      <p:sp>
        <p:nvSpPr>
          <p:cNvPr id="15" name="矩形 14"/>
          <p:cNvSpPr/>
          <p:nvPr userDrawn="1">
            <p:custDataLst>
              <p:tags r:id="rId9"/>
            </p:custDataLst>
          </p:nvPr>
        </p:nvSpPr>
        <p:spPr>
          <a:xfrm>
            <a:off x="1163638" y="4304430"/>
            <a:ext cx="684000" cy="288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l"/>
            <a:endParaRPr lang="zh-CN" altLang="en-US">
              <a:solidFill>
                <a:schemeClr val="accen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2"/>
            </p:custDataLst>
          </p:nvPr>
        </p:nvSpPr>
        <p:spPr/>
        <p:txBody>
          <a:bodyPr wrap="square">
            <a:no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7" name="日期占位符 6"/>
          <p:cNvSpPr>
            <a:spLocks noGrp="1"/>
          </p:cNvSpPr>
          <p:nvPr>
            <p:ph type="dt" sz="half" idx="10"/>
            <p:custDataLst>
              <p:tags r:id="rId3"/>
            </p:custDataLst>
          </p:nvPr>
        </p:nvSpPr>
        <p:spPr/>
        <p:txBody>
          <a:bodyPr/>
          <a:lstStyle/>
          <a:p>
            <a:fld id="{5592522B-0F24-4480-B9DD-A9474A6880D6}" type="datetimeFigureOut">
              <a:rPr lang="zh-CN" altLang="en-US" smtClean="0"/>
              <a:t>2024/6/7</a:t>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dirty="0"/>
          </a:p>
        </p:txBody>
      </p:sp>
      <p:sp>
        <p:nvSpPr>
          <p:cNvPr id="9" name="灯片编号占位符 8"/>
          <p:cNvSpPr>
            <a:spLocks noGrp="1"/>
          </p:cNvSpPr>
          <p:nvPr>
            <p:ph type="sldNum" sz="quarter" idx="12"/>
            <p:custDataLst>
              <p:tags r:id="rId5"/>
            </p:custDataLst>
          </p:nvPr>
        </p:nvSpPr>
        <p:spPr/>
        <p:txBody>
          <a:bodyPr/>
          <a:lstStyle/>
          <a:p>
            <a:fld id="{BE5F26B5-172A-4DC2-B0B7-181CFC56B87C}"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4" name="矩形 3"/>
          <p:cNvSpPr/>
          <p:nvPr userDrawn="1">
            <p:custDataLst>
              <p:tags r:id="rId1"/>
            </p:custDataLst>
          </p:nvPr>
        </p:nvSpPr>
        <p:spPr>
          <a:xfrm>
            <a:off x="271462" y="452438"/>
            <a:ext cx="11649076" cy="6124575"/>
          </a:xfrm>
          <a:prstGeom prst="rect">
            <a:avLst/>
          </a:prstGeom>
          <a:solidFill>
            <a:schemeClr val="bg1"/>
          </a:solidFill>
          <a:ln>
            <a:noFill/>
          </a:ln>
          <a:effectLst>
            <a:outerShdw blurRad="330200" dist="38100" dir="5400000" algn="t" rotWithShape="0">
              <a:schemeClr val="tx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5" name="图形 3"/>
          <p:cNvSpPr/>
          <p:nvPr userDrawn="1">
            <p:custDataLst>
              <p:tags r:id="rId2"/>
            </p:custDataLst>
          </p:nvPr>
        </p:nvSpPr>
        <p:spPr>
          <a:xfrm>
            <a:off x="0" y="0"/>
            <a:ext cx="12192000" cy="3501234"/>
          </a:xfrm>
          <a:custGeom>
            <a:avLst/>
            <a:gdLst>
              <a:gd name="connsiteX0" fmla="*/ 0 w 12192000"/>
              <a:gd name="connsiteY0" fmla="*/ 2699336 h 4235386"/>
              <a:gd name="connsiteX1" fmla="*/ 0 w 12192000"/>
              <a:gd name="connsiteY1" fmla="*/ 0 h 4235386"/>
              <a:gd name="connsiteX2" fmla="*/ 12192000 w 12192000"/>
              <a:gd name="connsiteY2" fmla="*/ 0 h 4235386"/>
              <a:gd name="connsiteX3" fmla="*/ 12192000 w 12192000"/>
              <a:gd name="connsiteY3" fmla="*/ 2699336 h 4235386"/>
              <a:gd name="connsiteX4" fmla="*/ 6096000 w 12192000"/>
              <a:gd name="connsiteY4" fmla="*/ 4235386 h 4235386"/>
              <a:gd name="connsiteX5" fmla="*/ 0 w 12192000"/>
              <a:gd name="connsiteY5" fmla="*/ 2699336 h 4235386"/>
              <a:gd name="connsiteX0-1" fmla="*/ 0 w 12192000"/>
              <a:gd name="connsiteY0-2" fmla="*/ 2699336 h 4094834"/>
              <a:gd name="connsiteX1-3" fmla="*/ 0 w 12192000"/>
              <a:gd name="connsiteY1-4" fmla="*/ 0 h 4094834"/>
              <a:gd name="connsiteX2-5" fmla="*/ 12192000 w 12192000"/>
              <a:gd name="connsiteY2-6" fmla="*/ 0 h 4094834"/>
              <a:gd name="connsiteX3-7" fmla="*/ 12192000 w 12192000"/>
              <a:gd name="connsiteY3-8" fmla="*/ 2699336 h 4094834"/>
              <a:gd name="connsiteX4-9" fmla="*/ 6102395 w 12192000"/>
              <a:gd name="connsiteY4-10" fmla="*/ 4094834 h 4094834"/>
              <a:gd name="connsiteX5-11" fmla="*/ 0 w 12192000"/>
              <a:gd name="connsiteY5-12" fmla="*/ 2699336 h 4094834"/>
              <a:gd name="connsiteX0-13" fmla="*/ 0 w 12192000"/>
              <a:gd name="connsiteY0-14" fmla="*/ 2699336 h 4094834"/>
              <a:gd name="connsiteX1-15" fmla="*/ 0 w 12192000"/>
              <a:gd name="connsiteY1-16" fmla="*/ 0 h 4094834"/>
              <a:gd name="connsiteX2-17" fmla="*/ 12192000 w 12192000"/>
              <a:gd name="connsiteY2-18" fmla="*/ 0 h 4094834"/>
              <a:gd name="connsiteX3-19" fmla="*/ 12192000 w 12192000"/>
              <a:gd name="connsiteY3-20" fmla="*/ 2699336 h 4094834"/>
              <a:gd name="connsiteX4-21" fmla="*/ 6102395 w 12192000"/>
              <a:gd name="connsiteY4-22" fmla="*/ 4094834 h 4094834"/>
              <a:gd name="connsiteX5-23" fmla="*/ 0 w 12192000"/>
              <a:gd name="connsiteY5-24" fmla="*/ 2699336 h 4094834"/>
              <a:gd name="connsiteX0-25" fmla="*/ 0 w 12192000"/>
              <a:gd name="connsiteY0-26" fmla="*/ 2699336 h 4094834"/>
              <a:gd name="connsiteX1-27" fmla="*/ 0 w 12192000"/>
              <a:gd name="connsiteY1-28" fmla="*/ 0 h 4094834"/>
              <a:gd name="connsiteX2-29" fmla="*/ 12192000 w 12192000"/>
              <a:gd name="connsiteY2-30" fmla="*/ 0 h 4094834"/>
              <a:gd name="connsiteX3-31" fmla="*/ 12192000 w 12192000"/>
              <a:gd name="connsiteY3-32" fmla="*/ 2699336 h 4094834"/>
              <a:gd name="connsiteX4-33" fmla="*/ 6102395 w 12192000"/>
              <a:gd name="connsiteY4-34" fmla="*/ 4094834 h 4094834"/>
              <a:gd name="connsiteX5-35" fmla="*/ 0 w 12192000"/>
              <a:gd name="connsiteY5-36" fmla="*/ 2699336 h 4094834"/>
              <a:gd name="connsiteX0-37" fmla="*/ 0 w 12192000"/>
              <a:gd name="connsiteY0-38" fmla="*/ 2699336 h 4094834"/>
              <a:gd name="connsiteX1-39" fmla="*/ 0 w 12192000"/>
              <a:gd name="connsiteY1-40" fmla="*/ 0 h 4094834"/>
              <a:gd name="connsiteX2-41" fmla="*/ 12192000 w 12192000"/>
              <a:gd name="connsiteY2-42" fmla="*/ 0 h 4094834"/>
              <a:gd name="connsiteX3-43" fmla="*/ 12192000 w 12192000"/>
              <a:gd name="connsiteY3-44" fmla="*/ 2699336 h 4094834"/>
              <a:gd name="connsiteX4-45" fmla="*/ 6102395 w 12192000"/>
              <a:gd name="connsiteY4-46" fmla="*/ 4094834 h 4094834"/>
              <a:gd name="connsiteX5-47" fmla="*/ 0 w 12192000"/>
              <a:gd name="connsiteY5-48" fmla="*/ 2699336 h 4094834"/>
              <a:gd name="connsiteX0-49" fmla="*/ 0 w 12192000"/>
              <a:gd name="connsiteY0-50" fmla="*/ 2699336 h 4050449"/>
              <a:gd name="connsiteX1-51" fmla="*/ 0 w 12192000"/>
              <a:gd name="connsiteY1-52" fmla="*/ 0 h 4050449"/>
              <a:gd name="connsiteX2-53" fmla="*/ 12192000 w 12192000"/>
              <a:gd name="connsiteY2-54" fmla="*/ 0 h 4050449"/>
              <a:gd name="connsiteX3-55" fmla="*/ 12192000 w 12192000"/>
              <a:gd name="connsiteY3-56" fmla="*/ 2699336 h 4050449"/>
              <a:gd name="connsiteX4-57" fmla="*/ 6108789 w 12192000"/>
              <a:gd name="connsiteY4-58" fmla="*/ 4050449 h 4050449"/>
              <a:gd name="connsiteX5-59" fmla="*/ 0 w 12192000"/>
              <a:gd name="connsiteY5-60" fmla="*/ 2699336 h 40504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192000" h="4050449">
                <a:moveTo>
                  <a:pt x="0" y="2699336"/>
                </a:moveTo>
                <a:lnTo>
                  <a:pt x="0" y="0"/>
                </a:lnTo>
                <a:lnTo>
                  <a:pt x="12192000" y="0"/>
                </a:lnTo>
                <a:lnTo>
                  <a:pt x="12192000" y="2699336"/>
                </a:lnTo>
                <a:cubicBezTo>
                  <a:pt x="9432701" y="3723367"/>
                  <a:pt x="8193585" y="4050449"/>
                  <a:pt x="6108789" y="4050449"/>
                </a:cubicBezTo>
                <a:cubicBezTo>
                  <a:pt x="4023993" y="4050449"/>
                  <a:pt x="2759319" y="3723367"/>
                  <a:pt x="0" y="2699336"/>
                </a:cubicBezTo>
                <a:close/>
              </a:path>
            </a:pathLst>
          </a:custGeom>
          <a:gradFill flip="none" rotWithShape="1">
            <a:gsLst>
              <a:gs pos="0">
                <a:schemeClr val="accent2"/>
              </a:gs>
              <a:gs pos="38000">
                <a:schemeClr val="accent2">
                  <a:lumMod val="50000"/>
                </a:schemeClr>
              </a:gs>
            </a:gsLst>
            <a:lin ang="8100000" scaled="1"/>
            <a:tileRect/>
          </a:gradFill>
          <a:ln w="47625">
            <a:gradFill flip="none" rotWithShape="1">
              <a:gsLst>
                <a:gs pos="0">
                  <a:schemeClr val="accent1">
                    <a:lumMod val="5000"/>
                    <a:lumOff val="95000"/>
                    <a:alpha val="0"/>
                  </a:schemeClr>
                </a:gs>
                <a:gs pos="100000">
                  <a:schemeClr val="accent1"/>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1" name="矩形 10"/>
          <p:cNvSpPr/>
          <p:nvPr userDrawn="1">
            <p:custDataLst>
              <p:tags r:id="rId3"/>
            </p:custDataLst>
          </p:nvPr>
        </p:nvSpPr>
        <p:spPr>
          <a:xfrm>
            <a:off x="271462" y="366712"/>
            <a:ext cx="11649076" cy="6210301"/>
          </a:xfrm>
          <a:prstGeom prst="rect">
            <a:avLst/>
          </a:prstGeom>
          <a:noFill/>
          <a:ln>
            <a:gradFill>
              <a:gsLst>
                <a:gs pos="0">
                  <a:schemeClr val="accent1">
                    <a:lumMod val="20000"/>
                    <a:lumOff val="80000"/>
                    <a:alpha val="20000"/>
                  </a:schemeClr>
                </a:gs>
                <a:gs pos="100000">
                  <a:schemeClr val="accent2">
                    <a:alpha val="0"/>
                  </a:schemeClr>
                </a:gs>
              </a:gsLst>
              <a:lin ang="5400000" scaled="1"/>
            </a:gradFill>
          </a:ln>
          <a:effectLst>
            <a:outerShdw blurRad="330200" dist="38100" dir="5400000" algn="t" rotWithShape="0">
              <a:schemeClr val="tx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2" name="标题 1"/>
          <p:cNvSpPr>
            <a:spLocks noGrp="1"/>
          </p:cNvSpPr>
          <p:nvPr>
            <p:ph type="title" hasCustomPrompt="1"/>
            <p:custDataLst>
              <p:tags r:id="rId4"/>
            </p:custDataLst>
          </p:nvPr>
        </p:nvSpPr>
        <p:spPr>
          <a:xfrm>
            <a:off x="877111" y="1273862"/>
            <a:ext cx="10437779" cy="1081088"/>
          </a:xfrm>
        </p:spPr>
        <p:txBody>
          <a:bodyPr wrap="square" anchor="b">
            <a:noAutofit/>
          </a:bodyPr>
          <a:lstStyle>
            <a:lvl1pPr algn="ctr">
              <a:defRPr sz="4400">
                <a:solidFill>
                  <a:schemeClr val="lt1">
                    <a:lumMod val="100000"/>
                  </a:schemeClr>
                </a:solidFill>
                <a:latin typeface="+mj-ea"/>
                <a:ea typeface="+mj-ea"/>
                <a:cs typeface="+mj-ea"/>
                <a:sym typeface="+mj-ea"/>
              </a:defRPr>
            </a:lvl1pPr>
          </a:lstStyle>
          <a:p>
            <a:r>
              <a:rPr lang="zh-CN" altLang="en-US"/>
              <a:t>标题</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7" name="图片 6" descr="电脑萤幕&#10;&#10;中度可信度描述已自动生成"/>
          <p:cNvPicPr>
            <a:picLocks noChangeAspect="1"/>
          </p:cNvPicPr>
          <p:nvPr userDrawn="1">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custDataLst>
              <p:tags r:id="rId2"/>
            </p:custDataLst>
          </p:nvPr>
        </p:nvSpPr>
        <p:spPr>
          <a:xfrm>
            <a:off x="0" y="0"/>
            <a:ext cx="12192000" cy="6858000"/>
          </a:xfrm>
          <a:prstGeom prst="rect">
            <a:avLst/>
          </a:prstGeom>
          <a:gradFill flip="none" rotWithShape="1">
            <a:gsLst>
              <a:gs pos="0">
                <a:schemeClr val="accent2">
                  <a:lumMod val="50000"/>
                </a:schemeClr>
              </a:gs>
              <a:gs pos="43000">
                <a:schemeClr val="accent2">
                  <a:lumMod val="50000"/>
                  <a:alpha val="2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dirty="0"/>
          </a:p>
        </p:txBody>
      </p:sp>
      <p:sp>
        <p:nvSpPr>
          <p:cNvPr id="2" name="标题 1"/>
          <p:cNvSpPr>
            <a:spLocks noGrp="1"/>
          </p:cNvSpPr>
          <p:nvPr>
            <p:ph type="title"/>
            <p:custDataLst>
              <p:tags r:id="rId3"/>
            </p:custDataLst>
          </p:nvPr>
        </p:nvSpPr>
        <p:spPr>
          <a:xfrm>
            <a:off x="681038" y="2866022"/>
            <a:ext cx="10829924" cy="1212491"/>
          </a:xfrm>
        </p:spPr>
        <p:txBody>
          <a:bodyPr wrap="square" anchor="t">
            <a:noAutofit/>
          </a:bodyPr>
          <a:lstStyle>
            <a:lvl1pPr algn="ctr">
              <a:defRPr sz="40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4"/>
            </p:custDataLst>
          </p:nvPr>
        </p:nvSpPr>
        <p:spPr>
          <a:xfrm>
            <a:off x="681038" y="136525"/>
            <a:ext cx="10829924" cy="2458678"/>
          </a:xfrm>
        </p:spPr>
        <p:txBody>
          <a:bodyPr wrap="square" anchor="b">
            <a:noAutofit/>
          </a:bodyPr>
          <a:lstStyle>
            <a:lvl1pPr marL="0" indent="0" algn="ctr">
              <a:buNone/>
              <a:defRPr sz="4800" b="1">
                <a:solidFill>
                  <a:schemeClr val="lt1">
                    <a:lumMod val="100000"/>
                  </a:schemeClr>
                </a:solidFill>
                <a:latin typeface="+mn-ea"/>
                <a:ea typeface="+mn-ea"/>
                <a:cs typeface="+mn-ea"/>
                <a:sym typeface="+mn-ea"/>
              </a:defRPr>
            </a:lvl1pPr>
          </a:lstStyle>
          <a:p>
            <a:pPr lvl="0"/>
            <a:r>
              <a:rPr lang="zh-CN" altLang="en-US" dirty="0"/>
              <a:t>节编号</a:t>
            </a:r>
          </a:p>
        </p:txBody>
      </p:sp>
      <p:sp>
        <p:nvSpPr>
          <p:cNvPr id="3" name="日期占位符 2"/>
          <p:cNvSpPr>
            <a:spLocks noGrp="1"/>
          </p:cNvSpPr>
          <p:nvPr>
            <p:ph type="dt" sz="half" idx="14"/>
            <p:custDataLst>
              <p:tags r:id="rId5"/>
            </p:custDataLst>
          </p:nvPr>
        </p:nvSpPr>
        <p:spPr/>
        <p:txBody>
          <a:bodyPr/>
          <a:lstStyle/>
          <a:p>
            <a:fld id="{5592522B-0F24-4480-B9DD-A9474A6880D6}" type="datetimeFigureOut">
              <a:rPr lang="zh-CN" altLang="en-US" smtClean="0"/>
              <a:t>2024/6/7</a:t>
            </a:fld>
            <a:endParaRPr lang="zh-CN" altLang="en-US"/>
          </a:p>
        </p:txBody>
      </p:sp>
      <p:sp>
        <p:nvSpPr>
          <p:cNvPr id="10" name="页脚占位符 9"/>
          <p:cNvSpPr>
            <a:spLocks noGrp="1"/>
          </p:cNvSpPr>
          <p:nvPr>
            <p:ph type="ftr" sz="quarter" idx="15"/>
            <p:custDataLst>
              <p:tags r:id="rId6"/>
            </p:custDataLst>
          </p:nvPr>
        </p:nvSpPr>
        <p:spPr/>
        <p:txBody>
          <a:bodyPr/>
          <a:lstStyle/>
          <a:p>
            <a:endParaRPr lang="zh-CN" altLang="en-US" dirty="0"/>
          </a:p>
        </p:txBody>
      </p:sp>
      <p:sp>
        <p:nvSpPr>
          <p:cNvPr id="11" name="灯片编号占位符 10"/>
          <p:cNvSpPr>
            <a:spLocks noGrp="1"/>
          </p:cNvSpPr>
          <p:nvPr>
            <p:ph type="sldNum" sz="quarter" idx="16"/>
            <p:custDataLst>
              <p:tags r:id="rId7"/>
            </p:custDataLst>
          </p:nvPr>
        </p:nvSpPr>
        <p:spPr/>
        <p:txBody>
          <a:bodyPr/>
          <a:lstStyle/>
          <a:p>
            <a:fld id="{BE5F26B5-172A-4DC2-B0B7-181CFC56B87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0" tIns="0" rIns="0" bIns="0" rtlCol="0" anchor="b">
            <a:no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内容占位符 2"/>
          <p:cNvSpPr>
            <a:spLocks noGrp="1"/>
          </p:cNvSpPr>
          <p:nvPr>
            <p:ph sz="half" idx="1"/>
            <p:custDataLst>
              <p:tags r:id="rId2"/>
            </p:custDataLst>
          </p:nvPr>
        </p:nvSpPr>
        <p:spPr>
          <a:xfrm>
            <a:off x="694800" y="1235075"/>
            <a:ext cx="5181600" cy="4899025"/>
          </a:xfrm>
        </p:spPr>
        <p:txBody>
          <a:bodyPr wrap="square">
            <a:no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内容占位符 3"/>
          <p:cNvSpPr>
            <a:spLocks noGrp="1"/>
          </p:cNvSpPr>
          <p:nvPr>
            <p:ph sz="half" idx="2"/>
            <p:custDataLst>
              <p:tags r:id="rId3"/>
            </p:custDataLst>
          </p:nvPr>
        </p:nvSpPr>
        <p:spPr>
          <a:xfrm>
            <a:off x="6315602" y="1235075"/>
            <a:ext cx="5181600" cy="4899025"/>
          </a:xfrm>
        </p:spPr>
        <p:txBody>
          <a:bodyPr wrap="square">
            <a:no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8" name="日期占位符 7"/>
          <p:cNvSpPr>
            <a:spLocks noGrp="1"/>
          </p:cNvSpPr>
          <p:nvPr>
            <p:ph type="dt" sz="half" idx="10"/>
            <p:custDataLst>
              <p:tags r:id="rId4"/>
            </p:custDataLst>
          </p:nvPr>
        </p:nvSpPr>
        <p:spPr/>
        <p:txBody>
          <a:bodyPr/>
          <a:lstStyle/>
          <a:p>
            <a:fld id="{5592522B-0F24-4480-B9DD-A9474A6880D6}" type="datetimeFigureOut">
              <a:rPr lang="zh-CN" altLang="en-US" smtClean="0"/>
              <a:t>2024/6/7</a:t>
            </a:fld>
            <a:endParaRPr lang="zh-CN" altLang="en-US"/>
          </a:p>
        </p:txBody>
      </p:sp>
      <p:sp>
        <p:nvSpPr>
          <p:cNvPr id="9" name="页脚占位符 8"/>
          <p:cNvSpPr>
            <a:spLocks noGrp="1"/>
          </p:cNvSpPr>
          <p:nvPr>
            <p:ph type="ftr" sz="quarter" idx="11"/>
            <p:custDataLst>
              <p:tags r:id="rId5"/>
            </p:custDataLst>
          </p:nvPr>
        </p:nvSpPr>
        <p:spPr/>
        <p:txBody>
          <a:bodyPr/>
          <a:lstStyle/>
          <a:p>
            <a:endParaRPr lang="zh-CN" altLang="en-US" dirty="0"/>
          </a:p>
        </p:txBody>
      </p:sp>
      <p:sp>
        <p:nvSpPr>
          <p:cNvPr id="10" name="灯片编号占位符 9"/>
          <p:cNvSpPr>
            <a:spLocks noGrp="1"/>
          </p:cNvSpPr>
          <p:nvPr>
            <p:ph type="sldNum" sz="quarter" idx="12"/>
            <p:custDataLst>
              <p:tags r:id="rId6"/>
            </p:custDataLst>
          </p:nvPr>
        </p:nvSpPr>
        <p:spPr/>
        <p:txBody>
          <a:bodyPr/>
          <a:lstStyle/>
          <a:p>
            <a:fld id="{BE5F26B5-172A-4DC2-B0B7-181CFC56B87C}"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94800" y="360000"/>
            <a:ext cx="10800000" cy="720000"/>
          </a:xfrm>
        </p:spPr>
        <p:txBody>
          <a:bodyPr vert="horz" wrap="square" lIns="0" tIns="0" rIns="0" bIns="0" rtlCol="0" anchor="b">
            <a:no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p:custDataLst>
              <p:tags r:id="rId2"/>
            </p:custDataLst>
          </p:nvPr>
        </p:nvSpPr>
        <p:spPr>
          <a:xfrm>
            <a:off x="694800" y="1246687"/>
            <a:ext cx="5157787" cy="540000"/>
          </a:xfrm>
        </p:spPr>
        <p:txBody>
          <a:bodyPr wrap="square" anchor="b">
            <a:no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3"/>
            </p:custDataLst>
          </p:nvPr>
        </p:nvSpPr>
        <p:spPr>
          <a:xfrm>
            <a:off x="694800" y="1862051"/>
            <a:ext cx="5157787" cy="4272049"/>
          </a:xfrm>
        </p:spPr>
        <p:txBody>
          <a:bodyPr wrap="square">
            <a:no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文本占位符 4"/>
          <p:cNvSpPr>
            <a:spLocks noGrp="1"/>
          </p:cNvSpPr>
          <p:nvPr>
            <p:ph type="body" sz="quarter" idx="3"/>
            <p:custDataLst>
              <p:tags r:id="rId4"/>
            </p:custDataLst>
          </p:nvPr>
        </p:nvSpPr>
        <p:spPr>
          <a:xfrm>
            <a:off x="6311612" y="1246687"/>
            <a:ext cx="5183188" cy="540000"/>
          </a:xfrm>
        </p:spPr>
        <p:txBody>
          <a:bodyPr wrap="square" anchor="b">
            <a:no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5"/>
            </p:custDataLst>
          </p:nvPr>
        </p:nvSpPr>
        <p:spPr>
          <a:xfrm>
            <a:off x="6311612" y="1862051"/>
            <a:ext cx="5183188" cy="4272049"/>
          </a:xfrm>
        </p:spPr>
        <p:txBody>
          <a:bodyPr wrap="square">
            <a:no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10" name="日期占位符 9"/>
          <p:cNvSpPr>
            <a:spLocks noGrp="1"/>
          </p:cNvSpPr>
          <p:nvPr>
            <p:ph type="dt" sz="half" idx="10"/>
            <p:custDataLst>
              <p:tags r:id="rId6"/>
            </p:custDataLst>
          </p:nvPr>
        </p:nvSpPr>
        <p:spPr/>
        <p:txBody>
          <a:bodyPr/>
          <a:lstStyle/>
          <a:p>
            <a:fld id="{5592522B-0F24-4480-B9DD-A9474A6880D6}" type="datetimeFigureOut">
              <a:rPr lang="zh-CN" altLang="en-US" smtClean="0"/>
              <a:t>2024/6/7</a:t>
            </a:fld>
            <a:endParaRPr lang="zh-CN" altLang="en-US"/>
          </a:p>
        </p:txBody>
      </p:sp>
      <p:sp>
        <p:nvSpPr>
          <p:cNvPr id="11" name="页脚占位符 10"/>
          <p:cNvSpPr>
            <a:spLocks noGrp="1"/>
          </p:cNvSpPr>
          <p:nvPr>
            <p:ph type="ftr" sz="quarter" idx="11"/>
            <p:custDataLst>
              <p:tags r:id="rId7"/>
            </p:custDataLst>
          </p:nvPr>
        </p:nvSpPr>
        <p:spPr/>
        <p:txBody>
          <a:bodyPr/>
          <a:lstStyle/>
          <a:p>
            <a:endParaRPr lang="zh-CN" altLang="en-US" dirty="0"/>
          </a:p>
        </p:txBody>
      </p:sp>
      <p:sp>
        <p:nvSpPr>
          <p:cNvPr id="12" name="灯片编号占位符 11"/>
          <p:cNvSpPr>
            <a:spLocks noGrp="1"/>
          </p:cNvSpPr>
          <p:nvPr>
            <p:ph type="sldNum" sz="quarter" idx="12"/>
            <p:custDataLst>
              <p:tags r:id="rId8"/>
            </p:custDataLst>
          </p:nvPr>
        </p:nvSpPr>
        <p:spPr/>
        <p:txBody>
          <a:bodyPr/>
          <a:lstStyle/>
          <a:p>
            <a:fld id="{BE5F26B5-172A-4DC2-B0B7-181CFC56B87C}"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6" name="日期占位符 5"/>
          <p:cNvSpPr>
            <a:spLocks noGrp="1"/>
          </p:cNvSpPr>
          <p:nvPr>
            <p:ph type="dt" sz="half" idx="10"/>
            <p:custDataLst>
              <p:tags r:id="rId2"/>
            </p:custDataLst>
          </p:nvPr>
        </p:nvSpPr>
        <p:spPr/>
        <p:txBody>
          <a:bodyPr/>
          <a:lstStyle/>
          <a:p>
            <a:fld id="{5592522B-0F24-4480-B9DD-A9474A6880D6}" type="datetimeFigureOut">
              <a:rPr lang="zh-CN" altLang="en-US" smtClean="0"/>
              <a:t>2024/6/7</a:t>
            </a:fld>
            <a:endParaRPr lang="zh-CN" altLang="en-US"/>
          </a:p>
        </p:txBody>
      </p:sp>
      <p:sp>
        <p:nvSpPr>
          <p:cNvPr id="7" name="页脚占位符 6"/>
          <p:cNvSpPr>
            <a:spLocks noGrp="1"/>
          </p:cNvSpPr>
          <p:nvPr>
            <p:ph type="ftr" sz="quarter" idx="11"/>
            <p:custDataLst>
              <p:tags r:id="rId3"/>
            </p:custDataLst>
          </p:nvPr>
        </p:nvSpPr>
        <p:spPr/>
        <p:txBody>
          <a:bodyPr/>
          <a:lstStyle/>
          <a:p>
            <a:endParaRPr lang="zh-CN" altLang="en-US" dirty="0"/>
          </a:p>
        </p:txBody>
      </p:sp>
      <p:sp>
        <p:nvSpPr>
          <p:cNvPr id="8" name="灯片编号占位符 7"/>
          <p:cNvSpPr>
            <a:spLocks noGrp="1"/>
          </p:cNvSpPr>
          <p:nvPr>
            <p:ph type="sldNum" sz="quarter" idx="12"/>
            <p:custDataLst>
              <p:tags r:id="rId4"/>
            </p:custDataLst>
          </p:nvPr>
        </p:nvSpPr>
        <p:spPr/>
        <p:txBody>
          <a:bodyPr/>
          <a:lstStyle/>
          <a:p>
            <a:fld id="{BE5F26B5-172A-4DC2-B0B7-181CFC56B87C}"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1"/>
            </p:custDataLst>
          </p:nvPr>
        </p:nvSpPr>
        <p:spPr/>
        <p:txBody>
          <a:bodyPr/>
          <a:lstStyle/>
          <a:p>
            <a:fld id="{5592522B-0F24-4480-B9DD-A9474A6880D6}" type="datetimeFigureOut">
              <a:rPr lang="zh-CN" altLang="en-US" smtClean="0"/>
              <a:t>2024/6/7</a:t>
            </a:fld>
            <a:endParaRPr lang="zh-CN" altLang="en-US"/>
          </a:p>
        </p:txBody>
      </p:sp>
      <p:sp>
        <p:nvSpPr>
          <p:cNvPr id="6" name="页脚占位符 5"/>
          <p:cNvSpPr>
            <a:spLocks noGrp="1"/>
          </p:cNvSpPr>
          <p:nvPr>
            <p:ph type="ftr" sz="quarter" idx="11"/>
            <p:custDataLst>
              <p:tags r:id="rId2"/>
            </p:custDataLst>
          </p:nvPr>
        </p:nvSpPr>
        <p:spPr/>
        <p:txBody>
          <a:bodyPr/>
          <a:lstStyle/>
          <a:p>
            <a:endParaRPr lang="zh-CN" altLang="en-US" dirty="0"/>
          </a:p>
        </p:txBody>
      </p:sp>
      <p:sp>
        <p:nvSpPr>
          <p:cNvPr id="7" name="灯片编号占位符 6"/>
          <p:cNvSpPr>
            <a:spLocks noGrp="1"/>
          </p:cNvSpPr>
          <p:nvPr>
            <p:ph type="sldNum" sz="quarter" idx="12"/>
            <p:custDataLst>
              <p:tags r:id="rId3"/>
            </p:custDataLst>
          </p:nvPr>
        </p:nvSpPr>
        <p:spPr/>
        <p:txBody>
          <a:bodyPr/>
          <a:lstStyle/>
          <a:p>
            <a:fld id="{BE5F26B5-172A-4DC2-B0B7-181CFC56B87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1"/>
            </p:custDataLst>
          </p:nvPr>
        </p:nvSpPr>
        <p:spPr>
          <a:xfrm>
            <a:off x="681038" y="360000"/>
            <a:ext cx="10813762" cy="5817600"/>
          </a:xfrm>
        </p:spPr>
        <p:txBody>
          <a:bodyPr wrap="square">
            <a:no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t>2024/6/7</a:t>
            </a:fld>
            <a:endParaRPr lang="zh-CN" altLang="en-US"/>
          </a:p>
        </p:txBody>
      </p:sp>
      <p:sp>
        <p:nvSpPr>
          <p:cNvPr id="7" name="页脚占位符 6"/>
          <p:cNvSpPr>
            <a:spLocks noGrp="1"/>
          </p:cNvSpPr>
          <p:nvPr>
            <p:ph type="ftr" sz="quarter" idx="11"/>
            <p:custDataLst>
              <p:tags r:id="rId3"/>
            </p:custDataLst>
          </p:nvPr>
        </p:nvSpPr>
        <p:spPr/>
        <p:txBody>
          <a:bodyPr/>
          <a:lstStyle/>
          <a:p>
            <a:endParaRPr lang="zh-CN" altLang="en-US" dirty="0"/>
          </a:p>
        </p:txBody>
      </p:sp>
      <p:sp>
        <p:nvSpPr>
          <p:cNvPr id="8" name="灯片编号占位符 7"/>
          <p:cNvSpPr>
            <a:spLocks noGrp="1"/>
          </p:cNvSpPr>
          <p:nvPr>
            <p:ph type="sldNum" sz="quarter" idx="12"/>
            <p:custDataLst>
              <p:tags r:id="rId4"/>
            </p:custDataLst>
          </p:nvPr>
        </p:nvSpPr>
        <p:spPr/>
        <p:txBody>
          <a:bodyPr/>
          <a:lstStyle/>
          <a:p>
            <a:fld id="{BE5F26B5-172A-4DC2-B0B7-181CFC56B87C}"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94800" y="360000"/>
            <a:ext cx="10800000" cy="720000"/>
          </a:xfrm>
        </p:spPr>
        <p:txBody>
          <a:bodyPr vert="horz" wrap="square" lIns="0" tIns="0" rIns="0" bIns="0" rtlCol="0" anchor="b">
            <a:no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hasCustomPrompt="1"/>
            <p:custDataLst>
              <p:tags r:id="rId2"/>
            </p:custDataLst>
          </p:nvPr>
        </p:nvSpPr>
        <p:spPr>
          <a:xfrm>
            <a:off x="694800" y="1235075"/>
            <a:ext cx="10800000" cy="576000"/>
          </a:xfrm>
        </p:spPr>
        <p:txBody>
          <a:bodyPr wrap="square" anchor="t">
            <a:noAutofit/>
          </a:bodyPr>
          <a:lstStyle>
            <a:lvl1pPr marL="0" indent="0">
              <a:buNone/>
              <a:defRPr sz="24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4" name="日期占位符 3"/>
          <p:cNvSpPr>
            <a:spLocks noGrp="1"/>
          </p:cNvSpPr>
          <p:nvPr>
            <p:ph type="dt" sz="half" idx="10"/>
            <p:custDataLst>
              <p:tags r:id="rId3"/>
            </p:custDataLst>
          </p:nvPr>
        </p:nvSpPr>
        <p:spPr/>
        <p:txBody>
          <a:bodyPr/>
          <a:lstStyle/>
          <a:p>
            <a:fld id="{5592522B-0F24-4480-B9DD-A9474A6880D6}" type="datetimeFigureOut">
              <a:rPr lang="zh-CN" altLang="en-US" smtClean="0"/>
              <a:t>2024/6/7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dirty="0"/>
          </a:p>
        </p:txBody>
      </p:sp>
      <p:sp>
        <p:nvSpPr>
          <p:cNvPr id="6" name="灯片编号占位符 5"/>
          <p:cNvSpPr>
            <a:spLocks noGrp="1"/>
          </p:cNvSpPr>
          <p:nvPr>
            <p:ph type="sldNum" sz="quarter" idx="12"/>
            <p:custDataLst>
              <p:tags r:id="rId5"/>
            </p:custDataLst>
          </p:nvPr>
        </p:nvSpPr>
        <p:spPr/>
        <p:txBody>
          <a:bodyPr/>
          <a:lstStyle/>
          <a:p>
            <a:fld id="{BE5F26B5-172A-4DC2-B0B7-181CFC56B87C}"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7" name="图片 6" descr="电脑的屏幕&#10;&#10;中度可信度描述已自动生成"/>
          <p:cNvPicPr>
            <a:picLocks noChangeAspect="1"/>
          </p:cNvPicPr>
          <p:nvPr userDrawn="1">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custDataLst>
              <p:tags r:id="rId2"/>
            </p:custDataLst>
          </p:nvPr>
        </p:nvSpPr>
        <p:spPr>
          <a:xfrm>
            <a:off x="0" y="0"/>
            <a:ext cx="12192000" cy="6858000"/>
          </a:xfrm>
          <a:prstGeom prst="rect">
            <a:avLst/>
          </a:prstGeom>
          <a:gradFill flip="none" rotWithShape="1">
            <a:gsLst>
              <a:gs pos="0">
                <a:schemeClr val="accent2">
                  <a:lumMod val="50000"/>
                </a:schemeClr>
              </a:gs>
              <a:gs pos="43000">
                <a:schemeClr val="accent2">
                  <a:lumMod val="50000"/>
                  <a:alpha val="2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dirty="0"/>
          </a:p>
        </p:txBody>
      </p:sp>
      <p:sp>
        <p:nvSpPr>
          <p:cNvPr id="11" name="矩形 10"/>
          <p:cNvSpPr/>
          <p:nvPr>
            <p:custDataLst>
              <p:tags r:id="rId3"/>
            </p:custDataLst>
          </p:nvPr>
        </p:nvSpPr>
        <p:spPr>
          <a:xfrm flipV="1">
            <a:off x="271462" y="366712"/>
            <a:ext cx="11649076" cy="6210301"/>
          </a:xfrm>
          <a:prstGeom prst="rect">
            <a:avLst/>
          </a:prstGeom>
          <a:noFill/>
          <a:ln>
            <a:gradFill>
              <a:gsLst>
                <a:gs pos="0">
                  <a:schemeClr val="accent1">
                    <a:lumMod val="20000"/>
                    <a:lumOff val="80000"/>
                    <a:alpha val="20000"/>
                  </a:schemeClr>
                </a:gs>
                <a:gs pos="34000">
                  <a:schemeClr val="accent2">
                    <a:alpha val="0"/>
                  </a:schemeClr>
                </a:gs>
              </a:gsLst>
              <a:lin ang="7800000" scaled="0"/>
            </a:gradFill>
          </a:ln>
          <a:effectLst>
            <a:outerShdw blurRad="330200" dist="38100" dir="5400000" algn="t" rotWithShape="0">
              <a:schemeClr val="tx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sp>
        <p:nvSpPr>
          <p:cNvPr id="2" name="标题 1"/>
          <p:cNvSpPr>
            <a:spLocks noGrp="1"/>
          </p:cNvSpPr>
          <p:nvPr userDrawn="1">
            <p:ph type="ctrTitle"/>
            <p:custDataLst>
              <p:tags r:id="rId4"/>
            </p:custDataLst>
          </p:nvPr>
        </p:nvSpPr>
        <p:spPr>
          <a:xfrm>
            <a:off x="681038" y="280987"/>
            <a:ext cx="10829924" cy="3148013"/>
          </a:xfrm>
        </p:spPr>
        <p:txBody>
          <a:bodyPr wrap="square" anchor="b">
            <a:noAutofit/>
          </a:bodyPr>
          <a:lstStyle>
            <a:lvl1pPr algn="ctr">
              <a:lnSpc>
                <a:spcPct val="100000"/>
              </a:lnSpc>
              <a:defRPr sz="4800">
                <a:solidFill>
                  <a:schemeClr val="lt1">
                    <a:lumMod val="100000"/>
                  </a:schemeClr>
                </a:solidFill>
                <a:latin typeface="+mj-ea"/>
                <a:ea typeface="+mj-ea"/>
                <a:cs typeface="+mj-ea"/>
                <a:sym typeface="+mj-ea"/>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5592522B-0F24-4480-B9DD-A9474A6880D6}" type="datetimeFigureOut">
              <a:rPr lang="zh-CN" altLang="en-US" smtClean="0"/>
              <a:t>2024/6/7</a:t>
            </a:fld>
            <a:endParaRPr lang="zh-CN" altLang="en-US"/>
          </a:p>
        </p:txBody>
      </p:sp>
      <p:sp>
        <p:nvSpPr>
          <p:cNvPr id="8" name="页脚占位符 7"/>
          <p:cNvSpPr>
            <a:spLocks noGrp="1"/>
          </p:cNvSpPr>
          <p:nvPr>
            <p:ph type="ftr" sz="quarter" idx="11"/>
            <p:custDataLst>
              <p:tags r:id="rId6"/>
            </p:custDataLst>
          </p:nvPr>
        </p:nvSpPr>
        <p:spPr/>
        <p:txBody>
          <a:bodyPr/>
          <a:lstStyle/>
          <a:p>
            <a:endParaRPr lang="zh-CN" altLang="en-US" dirty="0"/>
          </a:p>
        </p:txBody>
      </p:sp>
      <p:sp>
        <p:nvSpPr>
          <p:cNvPr id="10" name="灯片编号占位符 9"/>
          <p:cNvSpPr>
            <a:spLocks noGrp="1"/>
          </p:cNvSpPr>
          <p:nvPr>
            <p:ph type="sldNum" sz="quarter" idx="12"/>
            <p:custDataLst>
              <p:tags r:id="rId7"/>
            </p:custDataLst>
          </p:nvPr>
        </p:nvSpPr>
        <p:spPr/>
        <p:txBody>
          <a:bodyPr/>
          <a:lstStyle/>
          <a:p>
            <a:fld id="{BE5F26B5-172A-4DC2-B0B7-181CFC56B87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2024/6/7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2024/6/7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2024/6/7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2024/6/7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2024/6/7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2024/6/7</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94800" y="360000"/>
            <a:ext cx="10800000" cy="720000"/>
          </a:xfrm>
          <a:prstGeom prst="rect">
            <a:avLst/>
          </a:prstGeom>
        </p:spPr>
        <p:txBody>
          <a:bodyPr vert="horz" wrap="square" lIns="0" tIns="0" rIns="0" bIns="0" rtlCol="0" anchor="b">
            <a:no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4"/>
            </p:custDataLst>
          </p:nvPr>
        </p:nvSpPr>
        <p:spPr>
          <a:xfrm>
            <a:off x="694800" y="1235075"/>
            <a:ext cx="10800000" cy="4891725"/>
          </a:xfrm>
          <a:prstGeom prst="rect">
            <a:avLst/>
          </a:prstGeom>
        </p:spPr>
        <p:txBody>
          <a:bodyPr vert="horz" wrap="square" lIns="0" tIns="0" rIns="0" bIns="0" rtlCol="0">
            <a:no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2"/>
            <p:custDataLst>
              <p:tags r:id="rId15"/>
            </p:custDataLst>
          </p:nvPr>
        </p:nvSpPr>
        <p:spPr>
          <a:xfrm>
            <a:off x="694800" y="6356350"/>
            <a:ext cx="2743200" cy="365125"/>
          </a:xfrm>
          <a:prstGeom prst="rect">
            <a:avLst/>
          </a:prstGeom>
        </p:spPr>
        <p:txBody>
          <a:bodyPr vert="horz" wrap="square" lIns="0" tIns="0" rIns="0" bIns="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2024/6/7</a:t>
            </a:fld>
            <a:endParaRPr lang="zh-CN" altLang="en-US"/>
          </a:p>
        </p:txBody>
      </p:sp>
      <p:sp>
        <p:nvSpPr>
          <p:cNvPr id="5"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0" tIns="0" rIns="0" bIns="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751600" y="6356350"/>
            <a:ext cx="2743200" cy="365125"/>
          </a:xfrm>
          <a:prstGeom prst="rect">
            <a:avLst/>
          </a:prstGeom>
        </p:spPr>
        <p:txBody>
          <a:bodyPr vert="horz" wrap="square" lIns="0" tIns="0" rIns="0" bIns="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7"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6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lumMod val="75000"/>
              <a:lumOff val="25000"/>
            </a:schemeClr>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75000"/>
              <a:lumOff val="2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75000"/>
              <a:lumOff val="2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75000"/>
              <a:lumOff val="2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75000"/>
              <a:lumOff val="2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image" Target="../media/image5.sv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image" Target="../media/image10.png"/><Relationship Id="rId4"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71.xml"/><Relationship Id="rId1" Type="http://schemas.openxmlformats.org/officeDocument/2006/relationships/tags" Target="../tags/tag17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80.xml"/><Relationship Id="rId7" Type="http://schemas.openxmlformats.org/officeDocument/2006/relationships/image" Target="../media/image14.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10.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slideLayout" Target="../slideLayouts/slideLayout18.xml"/><Relationship Id="rId5" Type="http://schemas.openxmlformats.org/officeDocument/2006/relationships/tags" Target="../tags/tag185.xml"/><Relationship Id="rId4" Type="http://schemas.openxmlformats.org/officeDocument/2006/relationships/tags" Target="../tags/tag184.xml"/></Relationships>
</file>

<file path=ppt/slides/_rels/slide17.xml.rels><?xml version="1.0" encoding="UTF-8" standalone="yes"?>
<Relationships xmlns="http://schemas.openxmlformats.org/package/2006/relationships"><Relationship Id="rId8" Type="http://schemas.openxmlformats.org/officeDocument/2006/relationships/tags" Target="../tags/tag193.xml"/><Relationship Id="rId3" Type="http://schemas.openxmlformats.org/officeDocument/2006/relationships/tags" Target="../tags/tag188.xml"/><Relationship Id="rId7" Type="http://schemas.openxmlformats.org/officeDocument/2006/relationships/tags" Target="../tags/tag19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image" Target="../media/image10.png"/><Relationship Id="rId5" Type="http://schemas.openxmlformats.org/officeDocument/2006/relationships/tags" Target="../tags/tag190.xml"/><Relationship Id="rId10" Type="http://schemas.openxmlformats.org/officeDocument/2006/relationships/slideLayout" Target="../slideLayouts/slideLayout18.xml"/><Relationship Id="rId4" Type="http://schemas.openxmlformats.org/officeDocument/2006/relationships/tags" Target="../tags/tag189.xml"/><Relationship Id="rId9" Type="http://schemas.openxmlformats.org/officeDocument/2006/relationships/tags" Target="../tags/tag194.xml"/></Relationships>
</file>

<file path=ppt/slides/_rels/slide18.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image" Target="../media/image10.png"/><Relationship Id="rId4"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99.xml"/><Relationship Id="rId1" Type="http://schemas.openxmlformats.org/officeDocument/2006/relationships/tags" Target="../tags/tag198.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3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07.xml"/><Relationship Id="rId7" Type="http://schemas.openxmlformats.org/officeDocument/2006/relationships/image" Target="../media/image15.jpe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slideLayout" Target="../slideLayouts/slideLayout18.xml"/><Relationship Id="rId5" Type="http://schemas.openxmlformats.org/officeDocument/2006/relationships/tags" Target="../tags/tag209.xml"/><Relationship Id="rId4" Type="http://schemas.openxmlformats.org/officeDocument/2006/relationships/tags" Target="../tags/tag208.xml"/><Relationship Id="rId9"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12.xml"/><Relationship Id="rId7" Type="http://schemas.openxmlformats.org/officeDocument/2006/relationships/notesSlide" Target="../notesSlides/notesSlide6.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slideLayout" Target="../slideLayouts/slideLayout18.xml"/><Relationship Id="rId5" Type="http://schemas.openxmlformats.org/officeDocument/2006/relationships/tags" Target="../tags/tag214.xml"/><Relationship Id="rId4" Type="http://schemas.openxmlformats.org/officeDocument/2006/relationships/tags" Target="../tags/tag213.xml"/><Relationship Id="rId9"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tags" Target="../tags/tag222.xml"/><Relationship Id="rId13" Type="http://schemas.openxmlformats.org/officeDocument/2006/relationships/slideLayout" Target="../slideLayouts/slideLayout18.xml"/><Relationship Id="rId3" Type="http://schemas.openxmlformats.org/officeDocument/2006/relationships/tags" Target="../tags/tag217.xml"/><Relationship Id="rId7" Type="http://schemas.openxmlformats.org/officeDocument/2006/relationships/tags" Target="../tags/tag221.xml"/><Relationship Id="rId12" Type="http://schemas.openxmlformats.org/officeDocument/2006/relationships/tags" Target="../tags/tag226.xml"/><Relationship Id="rId17" Type="http://schemas.openxmlformats.org/officeDocument/2006/relationships/image" Target="../media/image10.png"/><Relationship Id="rId2" Type="http://schemas.openxmlformats.org/officeDocument/2006/relationships/tags" Target="../tags/tag216.xml"/><Relationship Id="rId16" Type="http://schemas.openxmlformats.org/officeDocument/2006/relationships/image" Target="../media/image19.jpeg"/><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tags" Target="../tags/tag225.xml"/><Relationship Id="rId5" Type="http://schemas.openxmlformats.org/officeDocument/2006/relationships/tags" Target="../tags/tag219.xml"/><Relationship Id="rId15" Type="http://schemas.openxmlformats.org/officeDocument/2006/relationships/image" Target="../media/image18.jpeg"/><Relationship Id="rId10" Type="http://schemas.openxmlformats.org/officeDocument/2006/relationships/tags" Target="../tags/tag224.xml"/><Relationship Id="rId4" Type="http://schemas.openxmlformats.org/officeDocument/2006/relationships/tags" Target="../tags/tag218.xml"/><Relationship Id="rId9" Type="http://schemas.openxmlformats.org/officeDocument/2006/relationships/tags" Target="../tags/tag223.xml"/><Relationship Id="rId1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tags" Target="../tags/tag239.xml"/><Relationship Id="rId18" Type="http://schemas.openxmlformats.org/officeDocument/2006/relationships/tags" Target="../tags/tag244.xml"/><Relationship Id="rId3" Type="http://schemas.openxmlformats.org/officeDocument/2006/relationships/tags" Target="../tags/tag229.xml"/><Relationship Id="rId21" Type="http://schemas.openxmlformats.org/officeDocument/2006/relationships/image" Target="../media/image10.png"/><Relationship Id="rId7" Type="http://schemas.openxmlformats.org/officeDocument/2006/relationships/tags" Target="../tags/tag233.xml"/><Relationship Id="rId12" Type="http://schemas.openxmlformats.org/officeDocument/2006/relationships/tags" Target="../tags/tag238.xml"/><Relationship Id="rId17" Type="http://schemas.openxmlformats.org/officeDocument/2006/relationships/tags" Target="../tags/tag243.xml"/><Relationship Id="rId2" Type="http://schemas.openxmlformats.org/officeDocument/2006/relationships/tags" Target="../tags/tag228.xml"/><Relationship Id="rId16" Type="http://schemas.openxmlformats.org/officeDocument/2006/relationships/tags" Target="../tags/tag242.xml"/><Relationship Id="rId20" Type="http://schemas.openxmlformats.org/officeDocument/2006/relationships/image" Target="../media/image20.jpeg"/><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5" Type="http://schemas.openxmlformats.org/officeDocument/2006/relationships/tags" Target="../tags/tag231.xml"/><Relationship Id="rId15" Type="http://schemas.openxmlformats.org/officeDocument/2006/relationships/tags" Target="../tags/tag241.xml"/><Relationship Id="rId10" Type="http://schemas.openxmlformats.org/officeDocument/2006/relationships/tags" Target="../tags/tag236.xml"/><Relationship Id="rId19" Type="http://schemas.openxmlformats.org/officeDocument/2006/relationships/slideLayout" Target="../slideLayouts/slideLayout18.xml"/><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tags" Target="../tags/tag240.xml"/></Relationships>
</file>

<file path=ppt/slides/_rels/slide26.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image" Target="../media/image22.jpeg"/><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image" Target="../media/image21.jpe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slideLayout" Target="../slideLayouts/slideLayout18.xml"/><Relationship Id="rId5" Type="http://schemas.openxmlformats.org/officeDocument/2006/relationships/tags" Target="../tags/tag249.xml"/><Relationship Id="rId10" Type="http://schemas.openxmlformats.org/officeDocument/2006/relationships/tags" Target="../tags/tag254.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57.xml"/><Relationship Id="rId7" Type="http://schemas.openxmlformats.org/officeDocument/2006/relationships/tags" Target="../tags/tag261.xml"/><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tags" Target="../tags/tag260.xml"/><Relationship Id="rId11" Type="http://schemas.openxmlformats.org/officeDocument/2006/relationships/image" Target="../media/image10.png"/><Relationship Id="rId5" Type="http://schemas.openxmlformats.org/officeDocument/2006/relationships/tags" Target="../tags/tag259.xml"/><Relationship Id="rId10" Type="http://schemas.openxmlformats.org/officeDocument/2006/relationships/image" Target="../media/image23.png"/><Relationship Id="rId4" Type="http://schemas.openxmlformats.org/officeDocument/2006/relationships/tags" Target="../tags/tag258.xml"/><Relationship Id="rId9"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tags" Target="../tags/tag280.xml"/><Relationship Id="rId18" Type="http://schemas.openxmlformats.org/officeDocument/2006/relationships/image" Target="../media/image28.jpeg"/><Relationship Id="rId3" Type="http://schemas.openxmlformats.org/officeDocument/2006/relationships/tags" Target="../tags/tag270.xml"/><Relationship Id="rId7" Type="http://schemas.openxmlformats.org/officeDocument/2006/relationships/tags" Target="../tags/tag274.xml"/><Relationship Id="rId12" Type="http://schemas.openxmlformats.org/officeDocument/2006/relationships/tags" Target="../tags/tag279.xml"/><Relationship Id="rId17" Type="http://schemas.openxmlformats.org/officeDocument/2006/relationships/image" Target="../media/image27.jpeg"/><Relationship Id="rId2" Type="http://schemas.openxmlformats.org/officeDocument/2006/relationships/tags" Target="../tags/tag269.xml"/><Relationship Id="rId16" Type="http://schemas.openxmlformats.org/officeDocument/2006/relationships/image" Target="../media/image26.jpeg"/><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tags" Target="../tags/tag278.xml"/><Relationship Id="rId5" Type="http://schemas.openxmlformats.org/officeDocument/2006/relationships/tags" Target="../tags/tag272.xml"/><Relationship Id="rId15" Type="http://schemas.openxmlformats.org/officeDocument/2006/relationships/notesSlide" Target="../notesSlides/notesSlide9.xml"/><Relationship Id="rId10" Type="http://schemas.openxmlformats.org/officeDocument/2006/relationships/tags" Target="../tags/tag277.xml"/><Relationship Id="rId19" Type="http://schemas.openxmlformats.org/officeDocument/2006/relationships/image" Target="../media/image10.png"/><Relationship Id="rId4" Type="http://schemas.openxmlformats.org/officeDocument/2006/relationships/tags" Target="../tags/tag271.xml"/><Relationship Id="rId9" Type="http://schemas.openxmlformats.org/officeDocument/2006/relationships/tags" Target="../tags/tag276.xml"/><Relationship Id="rId14"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tags" Target="../tags/tag283.xml"/><Relationship Id="rId7" Type="http://schemas.openxmlformats.org/officeDocument/2006/relationships/image" Target="../media/image5.sv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png"/><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10.png"/><Relationship Id="rId5" Type="http://schemas.openxmlformats.org/officeDocument/2006/relationships/image" Target="../media/image33.png"/><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0.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8.xml"/><Relationship Id="rId1" Type="http://schemas.openxmlformats.org/officeDocument/2006/relationships/tags" Target="../tags/tag301.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8.xml"/><Relationship Id="rId1" Type="http://schemas.openxmlformats.org/officeDocument/2006/relationships/tags" Target="../tags/tag305.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8.xml"/><Relationship Id="rId1" Type="http://schemas.openxmlformats.org/officeDocument/2006/relationships/tags" Target="../tags/tag306.xml"/><Relationship Id="rId6" Type="http://schemas.openxmlformats.org/officeDocument/2006/relationships/image" Target="../media/image10.png"/><Relationship Id="rId5" Type="http://schemas.openxmlformats.org/officeDocument/2006/relationships/image" Target="../media/image37.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8.xml"/><Relationship Id="rId1" Type="http://schemas.openxmlformats.org/officeDocument/2006/relationships/tags" Target="../tags/tag310.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8.xml"/><Relationship Id="rId1" Type="http://schemas.openxmlformats.org/officeDocument/2006/relationships/tags" Target="../tags/tag311.xml"/></Relationships>
</file>

<file path=ppt/slides/_rels/slide46.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8.xml"/><Relationship Id="rId1" Type="http://schemas.openxmlformats.org/officeDocument/2006/relationships/tags" Target="../tags/tag315.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8.xml"/><Relationship Id="rId1" Type="http://schemas.openxmlformats.org/officeDocument/2006/relationships/tags" Target="../tags/tag31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43.xml"/><Relationship Id="rId7" Type="http://schemas.openxmlformats.org/officeDocument/2006/relationships/image" Target="../media/image9.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XUANTIE-RV/openc906" TargetMode="External"/><Relationship Id="rId13" Type="http://schemas.openxmlformats.org/officeDocument/2006/relationships/hyperlink" Target="https://github.com/kdlucas/byte-unixbench" TargetMode="External"/><Relationship Id="rId3" Type="http://schemas.openxmlformats.org/officeDocument/2006/relationships/hyperlink" Target="https://riscv.org/about" TargetMode="External"/><Relationship Id="rId7" Type="http://schemas.openxmlformats.org/officeDocument/2006/relationships/hyperlink" Target="https://www.xrvm.cn/community/laboratory/cloud-service?cpu=6" TargetMode="External"/><Relationship Id="rId12" Type="http://schemas.openxmlformats.org/officeDocument/2006/relationships/hyperlink" Target="https://pypi.org/project/microbench" TargetMode="External"/><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hyperlink" Target="https://www.xrvm.cn/product/xuantie/C906" TargetMode="External"/><Relationship Id="rId11" Type="http://schemas.openxmlformats.org/officeDocument/2006/relationships/hyperlink" Target="https://occ-oss-prod.oss-cn-hangzhou.aliyuncs.com/resource/1686279877608/T-Head%20XuanTie%20C906%20Processor%20Datasheet.pdf" TargetMode="External"/><Relationship Id="rId5" Type="http://schemas.openxmlformats.org/officeDocument/2006/relationships/hyperlink" Target="https://www.xrvm.cn/product/list/xuantie" TargetMode="External"/><Relationship Id="rId10" Type="http://schemas.openxmlformats.org/officeDocument/2006/relationships/hyperlink" Target="https://occ-oss-prod.oss-cn-hangzhou.aliyuncs.com/resource/1713757789320/%E7%8E%84%E9%93%81C906R2S1%E7%94%A8%E6%88%B7%E6%89%8B%E5%86%8C%EF%BC%88xrvm%EF%BC%89_20240422.pdf" TargetMode="External"/><Relationship Id="rId4" Type="http://schemas.openxmlformats.org/officeDocument/2006/relationships/hyperlink" Target="https://zh.wikipedia.org/wiki/RISC-V" TargetMode="External"/><Relationship Id="rId9" Type="http://schemas.openxmlformats.org/officeDocument/2006/relationships/hyperlink" Target="https://github.com/XUANTIE-RV/openc906/blob/main/doc/%E7%8E%84%E9%93%81C906%E9%9B%86%E6%88%90%E6%89%8B%E5%86%8C.pdf" TargetMode="External"/></Relationships>
</file>

<file path=ppt/slides/_rels/slide54.xml.rels><?xml version="1.0" encoding="UTF-8" standalone="yes"?>
<Relationships xmlns="http://schemas.openxmlformats.org/package/2006/relationships"><Relationship Id="rId3" Type="http://schemas.openxmlformats.org/officeDocument/2006/relationships/tags" Target="../tags/tag323.xml"/><Relationship Id="rId7" Type="http://schemas.openxmlformats.org/officeDocument/2006/relationships/image" Target="../media/image5.sv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image" Target="../media/image4.png"/><Relationship Id="rId5" Type="http://schemas.openxmlformats.org/officeDocument/2006/relationships/notesSlide" Target="../notesSlides/notesSlide13.xml"/><Relationship Id="rId4"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slideLayout" Target="../slideLayouts/slideLayout18.xml"/><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tags" Target="../tags/tag158.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5" Type="http://schemas.openxmlformats.org/officeDocument/2006/relationships/tags" Target="../tags/tag151.xml"/><Relationship Id="rId10" Type="http://schemas.openxmlformats.org/officeDocument/2006/relationships/tags" Target="../tags/tag156.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2"/>
            </p:custDataLst>
          </p:nvPr>
        </p:nvSpPr>
        <p:spPr>
          <a:xfrm>
            <a:off x="1163638" y="2207172"/>
            <a:ext cx="10187534" cy="1728205"/>
          </a:xfrm>
        </p:spPr>
        <p:txBody>
          <a:bodyPr>
            <a:normAutofit/>
          </a:bodyPr>
          <a:lstStyle/>
          <a:p>
            <a:pPr>
              <a:lnSpc>
                <a:spcPct val="150000"/>
              </a:lnSpc>
            </a:pPr>
            <a:r>
              <a:rPr lang="en-US" altLang="zh-CN" sz="4000" dirty="0"/>
              <a:t>RISC-V</a:t>
            </a:r>
            <a:r>
              <a:rPr lang="zh-CN" altLang="en-US" sz="4000" dirty="0"/>
              <a:t>处理器架构技术发展和性能分析</a:t>
            </a:r>
            <a:br>
              <a:rPr lang="zh-CN" altLang="en-US" sz="4000" dirty="0"/>
            </a:br>
            <a:r>
              <a:rPr lang="en-US" altLang="zh-CN" sz="4000" dirty="0"/>
              <a:t>——</a:t>
            </a:r>
            <a:r>
              <a:rPr lang="zh-CN" altLang="en-US" sz="4000" dirty="0"/>
              <a:t>以玄铁</a:t>
            </a:r>
            <a:r>
              <a:rPr lang="en-US" altLang="zh-CN" sz="4000" dirty="0"/>
              <a:t>C906</a:t>
            </a:r>
            <a:r>
              <a:rPr lang="zh-CN" altLang="en-US" sz="4000" dirty="0"/>
              <a:t>处理器为例</a:t>
            </a:r>
          </a:p>
        </p:txBody>
      </p:sp>
      <p:pic>
        <p:nvPicPr>
          <p:cNvPr id="4" name="图形 3">
            <a:extLst>
              <a:ext uri="{FF2B5EF4-FFF2-40B4-BE49-F238E27FC236}">
                <a16:creationId xmlns:a16="http://schemas.microsoft.com/office/drawing/2014/main" id="{B7B0C0AE-B8F8-47BA-B82E-2B0658B589C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74729"/>
          <a:stretch/>
        </p:blipFill>
        <p:spPr>
          <a:xfrm>
            <a:off x="72097" y="70102"/>
            <a:ext cx="813728" cy="784251"/>
          </a:xfrm>
          <a:prstGeom prst="rect">
            <a:avLst/>
          </a:prstGeom>
        </p:spPr>
      </p:pic>
      <p:sp>
        <p:nvSpPr>
          <p:cNvPr id="5" name="文本框 4">
            <a:extLst>
              <a:ext uri="{FF2B5EF4-FFF2-40B4-BE49-F238E27FC236}">
                <a16:creationId xmlns:a16="http://schemas.microsoft.com/office/drawing/2014/main" id="{7366B3CB-8B26-4430-B075-06B30D6EDE48}"/>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
        <p:nvSpPr>
          <p:cNvPr id="6" name="标题 1">
            <a:extLst>
              <a:ext uri="{FF2B5EF4-FFF2-40B4-BE49-F238E27FC236}">
                <a16:creationId xmlns:a16="http://schemas.microsoft.com/office/drawing/2014/main" id="{B7CD2402-B93A-4840-9F83-FFA32CFEF9CB}"/>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i="0" u="none" strike="noStrike" kern="1200" cap="none" spc="0" normalizeH="0" baseline="0" noProof="0" dirty="0">
                <a:ln>
                  <a:noFill/>
                </a:ln>
                <a:solidFill>
                  <a:schemeClr val="bg1"/>
                </a:solidFill>
                <a:effectLst/>
                <a:uLnTx/>
                <a:uFillTx/>
                <a:latin typeface="微软雅黑"/>
                <a:ea typeface="微软雅黑" panose="020B0503020204020204" pitchFamily="34" charset="-122"/>
                <a:cs typeface="+mj-cs"/>
              </a:rPr>
              <a:t>2024-06-13</a:t>
            </a:r>
          </a:p>
        </p:txBody>
      </p:sp>
      <p:sp>
        <p:nvSpPr>
          <p:cNvPr id="7" name="标题 2">
            <a:extLst>
              <a:ext uri="{FF2B5EF4-FFF2-40B4-BE49-F238E27FC236}">
                <a16:creationId xmlns:a16="http://schemas.microsoft.com/office/drawing/2014/main" id="{04C53979-237D-46D8-8A15-6E472FE29F19}"/>
              </a:ext>
            </a:extLst>
          </p:cNvPr>
          <p:cNvSpPr txBox="1">
            <a:spLocks/>
          </p:cNvSpPr>
          <p:nvPr>
            <p:custDataLst>
              <p:tags r:id="rId3"/>
            </p:custDataLst>
          </p:nvPr>
        </p:nvSpPr>
        <p:spPr>
          <a:xfrm>
            <a:off x="1163638" y="4442635"/>
            <a:ext cx="1800279" cy="1521370"/>
          </a:xfrm>
          <a:prstGeom prst="rect">
            <a:avLst/>
          </a:prstGeom>
        </p:spPr>
        <p:txBody>
          <a:bodyPr vert="horz" wrap="square" lIns="0" tIns="0" rIns="0" bIns="0" rtlCol="0" anchor="b">
            <a:normAutofit/>
          </a:bodyPr>
          <a:lstStyle>
            <a:lvl1pPr marL="0" indent="0" algn="l" defTabSz="914400" rtl="0" eaLnBrk="1" fontAlgn="auto" latinLnBrk="0" hangingPunct="1">
              <a:lnSpc>
                <a:spcPct val="100000"/>
              </a:lnSpc>
              <a:spcBef>
                <a:spcPct val="0"/>
              </a:spcBef>
              <a:buNone/>
              <a:defRPr sz="4800" b="1" kern="1200">
                <a:solidFill>
                  <a:schemeClr val="lt1">
                    <a:lumMod val="100000"/>
                  </a:schemeClr>
                </a:solidFill>
                <a:latin typeface="+mj-ea"/>
                <a:ea typeface="+mj-ea"/>
                <a:cs typeface="+mj-ea"/>
                <a:sym typeface="+mj-ea"/>
              </a:defRPr>
            </a:lvl1pPr>
          </a:lstStyle>
          <a:p>
            <a:pPr>
              <a:lnSpc>
                <a:spcPct val="150000"/>
              </a:lnSpc>
            </a:pPr>
            <a:r>
              <a:rPr lang="en-US" altLang="zh-CN" sz="1600" dirty="0"/>
              <a:t>2250758  </a:t>
            </a:r>
            <a:r>
              <a:rPr lang="zh-CN" altLang="en-US" sz="1600" dirty="0"/>
              <a:t>林继申</a:t>
            </a:r>
            <a:endParaRPr lang="en-US" altLang="zh-CN" sz="1600" dirty="0"/>
          </a:p>
          <a:p>
            <a:pPr>
              <a:lnSpc>
                <a:spcPct val="150000"/>
              </a:lnSpc>
            </a:pPr>
            <a:r>
              <a:rPr lang="en-US" altLang="zh-CN" sz="1600" dirty="0"/>
              <a:t>2250693  </a:t>
            </a:r>
            <a:r>
              <a:rPr lang="zh-CN" altLang="en-US" sz="1600" dirty="0"/>
              <a:t>朱昱瑾</a:t>
            </a:r>
            <a:endParaRPr lang="en-US" altLang="zh-CN" sz="1600" dirty="0"/>
          </a:p>
          <a:p>
            <a:pPr>
              <a:lnSpc>
                <a:spcPct val="150000"/>
              </a:lnSpc>
            </a:pPr>
            <a:r>
              <a:rPr lang="en-US" altLang="zh-CN" sz="1600" dirty="0"/>
              <a:t>2250420  </a:t>
            </a:r>
            <a:r>
              <a:rPr lang="zh-CN" altLang="en-US" sz="1600" dirty="0"/>
              <a:t>陈君</a:t>
            </a:r>
            <a:endParaRPr lang="en-US" altLang="zh-CN" sz="1600" dirty="0"/>
          </a:p>
          <a:p>
            <a:pPr>
              <a:lnSpc>
                <a:spcPct val="150000"/>
              </a:lnSpc>
            </a:pPr>
            <a:r>
              <a:rPr lang="en-US" altLang="zh-CN" sz="1600" dirty="0"/>
              <a:t>2250695  </a:t>
            </a:r>
            <a:r>
              <a:rPr lang="zh-CN" altLang="en-US" sz="1600" dirty="0"/>
              <a:t>奥泉瑞</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p:txBody>
          <a:bodyPr/>
          <a:lstStyle/>
          <a:p>
            <a:r>
              <a:rPr lang="en-US" altLang="zh-CN" dirty="0">
                <a:sym typeface="+mn-ea"/>
              </a:rPr>
              <a:t>RISC-V </a:t>
            </a:r>
            <a:r>
              <a:rPr lang="zh-CN" altLang="en-US" dirty="0">
                <a:sym typeface="+mn-ea"/>
              </a:rPr>
              <a:t>架构的历史与发展</a:t>
            </a:r>
          </a:p>
        </p:txBody>
      </p:sp>
      <p:sp>
        <p:nvSpPr>
          <p:cNvPr id="21" name="标题 12">
            <a:extLst>
              <a:ext uri="{FF2B5EF4-FFF2-40B4-BE49-F238E27FC236}">
                <a16:creationId xmlns:a16="http://schemas.microsoft.com/office/drawing/2014/main" id="{98BDE436-911E-4618-A2EB-96803B0E6BD9}"/>
              </a:ext>
            </a:extLst>
          </p:cNvPr>
          <p:cNvSpPr txBox="1">
            <a:spLocks/>
          </p:cNvSpPr>
          <p:nvPr>
            <p:custDataLst>
              <p:tags r:id="rId3"/>
            </p:custDataLst>
          </p:nvPr>
        </p:nvSpPr>
        <p:spPr>
          <a:xfrm>
            <a:off x="694800" y="1213945"/>
            <a:ext cx="10800000" cy="5284055"/>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pPr>
              <a:lnSpc>
                <a:spcPct val="125000"/>
              </a:lnSpc>
            </a:pPr>
            <a:r>
              <a:rPr lang="zh-CN" altLang="en-US" sz="2000" dirty="0">
                <a:solidFill>
                  <a:schemeClr val="tx1"/>
                </a:solidFill>
                <a:sym typeface="+mn-ea"/>
              </a:rPr>
              <a:t>初始探索（</a:t>
            </a:r>
            <a:r>
              <a:rPr lang="en-US" altLang="zh-CN" sz="2000" dirty="0">
                <a:solidFill>
                  <a:schemeClr val="tx1"/>
                </a:solidFill>
                <a:sym typeface="+mn-ea"/>
              </a:rPr>
              <a:t>1980</a:t>
            </a:r>
            <a:r>
              <a:rPr lang="zh-CN" altLang="en-US" sz="2000" dirty="0">
                <a:solidFill>
                  <a:schemeClr val="tx1"/>
                </a:solidFill>
                <a:sym typeface="+mn-ea"/>
              </a:rPr>
              <a:t>年代 </a:t>
            </a:r>
            <a:r>
              <a:rPr lang="en-US" altLang="zh-CN" sz="2000" dirty="0">
                <a:solidFill>
                  <a:schemeClr val="tx1"/>
                </a:solidFill>
                <a:sym typeface="+mn-ea"/>
              </a:rPr>
              <a:t>- 1990</a:t>
            </a:r>
            <a:r>
              <a:rPr lang="zh-CN" altLang="en-US" sz="2000" dirty="0">
                <a:solidFill>
                  <a:schemeClr val="tx1"/>
                </a:solidFill>
                <a:sym typeface="+mn-ea"/>
              </a:rPr>
              <a:t>年代）</a:t>
            </a:r>
          </a:p>
          <a:p>
            <a:pPr marL="285750" indent="-285750">
              <a:lnSpc>
                <a:spcPct val="125000"/>
              </a:lnSpc>
              <a:buFont typeface="Arial" panose="020B0604020202020204" pitchFamily="34" charset="0"/>
              <a:buChar char="•"/>
            </a:pPr>
            <a:r>
              <a:rPr lang="en-US" altLang="zh-CN" sz="1600" b="0" dirty="0">
                <a:solidFill>
                  <a:schemeClr val="tx1"/>
                </a:solidFill>
                <a:sym typeface="+mn-ea"/>
              </a:rPr>
              <a:t>1980</a:t>
            </a:r>
            <a:r>
              <a:rPr lang="zh-CN" altLang="en-US" sz="1600" b="0" dirty="0">
                <a:solidFill>
                  <a:schemeClr val="tx1"/>
                </a:solidFill>
                <a:sym typeface="+mn-ea"/>
              </a:rPr>
              <a:t>年代初期：学术界开始探索简单高效的计算机架构。</a:t>
            </a:r>
          </a:p>
          <a:p>
            <a:pPr marL="285750" indent="-285750">
              <a:lnSpc>
                <a:spcPct val="125000"/>
              </a:lnSpc>
              <a:buFont typeface="Arial" panose="020B0604020202020204" pitchFamily="34" charset="0"/>
              <a:buChar char="•"/>
            </a:pPr>
            <a:r>
              <a:rPr lang="en-US" altLang="zh-CN" sz="1600" b="0" dirty="0">
                <a:solidFill>
                  <a:schemeClr val="tx1"/>
                </a:solidFill>
                <a:sym typeface="+mn-ea"/>
              </a:rPr>
              <a:t>1990</a:t>
            </a:r>
            <a:r>
              <a:rPr lang="zh-CN" altLang="en-US" sz="1600" b="0" dirty="0">
                <a:solidFill>
                  <a:schemeClr val="tx1"/>
                </a:solidFill>
                <a:sym typeface="+mn-ea"/>
              </a:rPr>
              <a:t>年：为</a:t>
            </a:r>
            <a:r>
              <a:rPr lang="en-US" altLang="zh-CN" sz="1600" b="0" dirty="0">
                <a:solidFill>
                  <a:schemeClr val="tx1"/>
                </a:solidFill>
                <a:sym typeface="+mn-ea"/>
              </a:rPr>
              <a:t>《</a:t>
            </a:r>
            <a:r>
              <a:rPr lang="zh-CN" altLang="en-US" sz="1600" b="0" dirty="0">
                <a:solidFill>
                  <a:schemeClr val="tx1"/>
                </a:solidFill>
                <a:sym typeface="+mn-ea"/>
              </a:rPr>
              <a:t>计算机体系结构：量化研究方法</a:t>
            </a:r>
            <a:r>
              <a:rPr lang="en-US" altLang="zh-CN" sz="1600" b="0" dirty="0">
                <a:solidFill>
                  <a:schemeClr val="tx1"/>
                </a:solidFill>
                <a:sym typeface="+mn-ea"/>
              </a:rPr>
              <a:t>》</a:t>
            </a:r>
            <a:r>
              <a:rPr lang="zh-CN" altLang="en-US" sz="1600" b="0" dirty="0">
                <a:solidFill>
                  <a:schemeClr val="tx1"/>
                </a:solidFill>
                <a:sym typeface="+mn-ea"/>
              </a:rPr>
              <a:t>出版，伯克利学者包括</a:t>
            </a:r>
            <a:r>
              <a:rPr lang="en-US" altLang="zh-CN" sz="1600" b="0" dirty="0">
                <a:solidFill>
                  <a:schemeClr val="tx1"/>
                </a:solidFill>
                <a:sym typeface="+mn-ea"/>
              </a:rPr>
              <a:t>David Patterson</a:t>
            </a:r>
            <a:r>
              <a:rPr lang="zh-CN" altLang="en-US" sz="1600" b="0" dirty="0">
                <a:solidFill>
                  <a:schemeClr val="tx1"/>
                </a:solidFill>
                <a:sym typeface="+mn-ea"/>
              </a:rPr>
              <a:t>设计了基于</a:t>
            </a:r>
            <a:r>
              <a:rPr lang="en-US" altLang="zh-CN" sz="1600" b="0" dirty="0">
                <a:solidFill>
                  <a:schemeClr val="tx1"/>
                </a:solidFill>
                <a:sym typeface="+mn-ea"/>
              </a:rPr>
              <a:t>RISC</a:t>
            </a:r>
            <a:r>
              <a:rPr lang="zh-CN" altLang="en-US" sz="1600" b="0" dirty="0">
                <a:solidFill>
                  <a:schemeClr val="tx1"/>
                </a:solidFill>
                <a:sym typeface="+mn-ea"/>
              </a:rPr>
              <a:t>原则的</a:t>
            </a:r>
            <a:r>
              <a:rPr lang="en-US" altLang="zh-CN" sz="1600" b="0" dirty="0">
                <a:solidFill>
                  <a:schemeClr val="tx1"/>
                </a:solidFill>
                <a:sym typeface="+mn-ea"/>
              </a:rPr>
              <a:t>DLX</a:t>
            </a:r>
            <a:r>
              <a:rPr lang="zh-CN" altLang="en-US" sz="1600" b="0" dirty="0">
                <a:solidFill>
                  <a:schemeClr val="tx1"/>
                </a:solidFill>
                <a:sym typeface="+mn-ea"/>
              </a:rPr>
              <a:t>指令集，虽然仅用于教育目的，但对后续指令集开发产生了重要影响。</a:t>
            </a:r>
          </a:p>
          <a:p>
            <a:pPr>
              <a:lnSpc>
                <a:spcPct val="125000"/>
              </a:lnSpc>
            </a:pPr>
            <a:r>
              <a:rPr lang="zh-CN" altLang="en-US" sz="2000" dirty="0">
                <a:solidFill>
                  <a:schemeClr val="tx1"/>
                </a:solidFill>
                <a:sym typeface="+mn-ea"/>
              </a:rPr>
              <a:t>开源项目与早期实现</a:t>
            </a:r>
          </a:p>
          <a:p>
            <a:pPr marL="285750" indent="-285750">
              <a:lnSpc>
                <a:spcPct val="125000"/>
              </a:lnSpc>
              <a:buFont typeface="Arial" panose="020B0604020202020204" pitchFamily="34" charset="0"/>
              <a:buChar char="•"/>
            </a:pPr>
            <a:r>
              <a:rPr lang="en-US" altLang="zh-CN" sz="1600" b="0" dirty="0" err="1">
                <a:solidFill>
                  <a:schemeClr val="tx1"/>
                </a:solidFill>
                <a:sym typeface="+mn-ea"/>
              </a:rPr>
              <a:t>OpenRISC</a:t>
            </a:r>
            <a:r>
              <a:rPr lang="zh-CN" altLang="en-US" sz="1600" b="0" dirty="0">
                <a:solidFill>
                  <a:schemeClr val="tx1"/>
                </a:solidFill>
                <a:sym typeface="+mn-ea"/>
              </a:rPr>
              <a:t>项目：继承</a:t>
            </a:r>
            <a:r>
              <a:rPr lang="en-US" altLang="zh-CN" sz="1600" b="0" dirty="0">
                <a:solidFill>
                  <a:schemeClr val="tx1"/>
                </a:solidFill>
                <a:sym typeface="+mn-ea"/>
              </a:rPr>
              <a:t>DLX</a:t>
            </a:r>
            <a:r>
              <a:rPr lang="zh-CN" altLang="en-US" sz="1600" b="0" dirty="0">
                <a:solidFill>
                  <a:schemeClr val="tx1"/>
                </a:solidFill>
                <a:sym typeface="+mn-ea"/>
              </a:rPr>
              <a:t>设计理念，在开源社区中广泛应用，特别是</a:t>
            </a:r>
            <a:r>
              <a:rPr lang="en-US" altLang="zh-CN" sz="1600" b="0" dirty="0">
                <a:solidFill>
                  <a:schemeClr val="tx1"/>
                </a:solidFill>
                <a:sym typeface="+mn-ea"/>
              </a:rPr>
              <a:t>Linux</a:t>
            </a:r>
            <a:r>
              <a:rPr lang="zh-CN" altLang="en-US" sz="1600" b="0" dirty="0">
                <a:solidFill>
                  <a:schemeClr val="tx1"/>
                </a:solidFill>
                <a:sym typeface="+mn-ea"/>
              </a:rPr>
              <a:t>系统。</a:t>
            </a:r>
          </a:p>
          <a:p>
            <a:pPr marL="285750" indent="-285750">
              <a:lnSpc>
                <a:spcPct val="125000"/>
              </a:lnSpc>
              <a:buFont typeface="Arial" panose="020B0604020202020204" pitchFamily="34" charset="0"/>
              <a:buChar char="•"/>
            </a:pPr>
            <a:r>
              <a:rPr lang="zh-CN" altLang="en-US" sz="1600" b="0" dirty="0">
                <a:solidFill>
                  <a:schemeClr val="tx1"/>
                </a:solidFill>
                <a:sym typeface="+mn-ea"/>
              </a:rPr>
              <a:t>早期</a:t>
            </a:r>
            <a:r>
              <a:rPr lang="en-US" altLang="zh-CN" sz="1600" b="0" dirty="0">
                <a:solidFill>
                  <a:schemeClr val="tx1"/>
                </a:solidFill>
                <a:sym typeface="+mn-ea"/>
              </a:rPr>
              <a:t>ARM</a:t>
            </a:r>
            <a:r>
              <a:rPr lang="zh-CN" altLang="en-US" sz="1600" b="0" dirty="0">
                <a:solidFill>
                  <a:schemeClr val="tx1"/>
                </a:solidFill>
                <a:sym typeface="+mn-ea"/>
              </a:rPr>
              <a:t>处理器：采用类似的开源策略，但商业应用有限。</a:t>
            </a:r>
          </a:p>
          <a:p>
            <a:pPr>
              <a:lnSpc>
                <a:spcPct val="125000"/>
              </a:lnSpc>
            </a:pPr>
            <a:r>
              <a:rPr lang="en-US" altLang="zh-CN" sz="2000" dirty="0">
                <a:solidFill>
                  <a:schemeClr val="tx1"/>
                </a:solidFill>
                <a:sym typeface="+mn-ea"/>
              </a:rPr>
              <a:t>RISC-V</a:t>
            </a:r>
            <a:r>
              <a:rPr lang="zh-CN" altLang="en-US" sz="2000" dirty="0">
                <a:solidFill>
                  <a:schemeClr val="tx1"/>
                </a:solidFill>
                <a:sym typeface="+mn-ea"/>
              </a:rPr>
              <a:t>的兴起（</a:t>
            </a:r>
            <a:r>
              <a:rPr lang="en-US" altLang="zh-CN" sz="2000" dirty="0">
                <a:solidFill>
                  <a:schemeClr val="tx1"/>
                </a:solidFill>
                <a:sym typeface="+mn-ea"/>
              </a:rPr>
              <a:t>2010</a:t>
            </a:r>
            <a:r>
              <a:rPr lang="zh-CN" altLang="en-US" sz="2000" dirty="0">
                <a:solidFill>
                  <a:schemeClr val="tx1"/>
                </a:solidFill>
                <a:sym typeface="+mn-ea"/>
              </a:rPr>
              <a:t>年至今）</a:t>
            </a:r>
          </a:p>
          <a:p>
            <a:pPr marL="285750" indent="-285750">
              <a:lnSpc>
                <a:spcPct val="125000"/>
              </a:lnSpc>
              <a:buFont typeface="Arial" panose="020B0604020202020204" pitchFamily="34" charset="0"/>
              <a:buChar char="•"/>
            </a:pPr>
            <a:r>
              <a:rPr lang="en-US" altLang="zh-CN" sz="1600" b="0" dirty="0">
                <a:solidFill>
                  <a:schemeClr val="tx1"/>
                </a:solidFill>
                <a:sym typeface="+mn-ea"/>
              </a:rPr>
              <a:t>2010</a:t>
            </a:r>
            <a:r>
              <a:rPr lang="zh-CN" altLang="en-US" sz="1600" b="0" dirty="0">
                <a:solidFill>
                  <a:schemeClr val="tx1"/>
                </a:solidFill>
                <a:sym typeface="+mn-ea"/>
              </a:rPr>
              <a:t>年：伯克利加州大学的</a:t>
            </a:r>
            <a:r>
              <a:rPr lang="en-US" altLang="zh-CN" sz="1600" b="0" dirty="0" err="1">
                <a:solidFill>
                  <a:schemeClr val="tx1"/>
                </a:solidFill>
                <a:sym typeface="+mn-ea"/>
              </a:rPr>
              <a:t>Krste</a:t>
            </a:r>
            <a:r>
              <a:rPr lang="en-US" altLang="zh-CN" sz="1600" b="0" dirty="0">
                <a:solidFill>
                  <a:schemeClr val="tx1"/>
                </a:solidFill>
                <a:sym typeface="+mn-ea"/>
              </a:rPr>
              <a:t> </a:t>
            </a:r>
            <a:r>
              <a:rPr lang="en-US" altLang="zh-CN" sz="1600" b="0" dirty="0" err="1">
                <a:solidFill>
                  <a:schemeClr val="tx1"/>
                </a:solidFill>
                <a:sym typeface="+mn-ea"/>
              </a:rPr>
              <a:t>Asanović</a:t>
            </a:r>
            <a:r>
              <a:rPr lang="zh-CN" altLang="en-US" sz="1600" b="0" dirty="0">
                <a:solidFill>
                  <a:schemeClr val="tx1"/>
                </a:solidFill>
                <a:sym typeface="+mn-ea"/>
              </a:rPr>
              <a:t>和</a:t>
            </a:r>
            <a:r>
              <a:rPr lang="en-US" altLang="zh-CN" sz="1600" b="0" dirty="0">
                <a:solidFill>
                  <a:schemeClr val="tx1"/>
                </a:solidFill>
                <a:sym typeface="+mn-ea"/>
              </a:rPr>
              <a:t>David Patterson</a:t>
            </a:r>
            <a:r>
              <a:rPr lang="zh-CN" altLang="en-US" sz="1600" b="0" dirty="0">
                <a:solidFill>
                  <a:schemeClr val="tx1"/>
                </a:solidFill>
                <a:sym typeface="+mn-ea"/>
              </a:rPr>
              <a:t>发起</a:t>
            </a:r>
            <a:r>
              <a:rPr lang="en-US" altLang="zh-CN" sz="1600" b="0" dirty="0">
                <a:solidFill>
                  <a:schemeClr val="tx1"/>
                </a:solidFill>
                <a:sym typeface="+mn-ea"/>
              </a:rPr>
              <a:t>RISC-V</a:t>
            </a:r>
            <a:r>
              <a:rPr lang="zh-CN" altLang="en-US" sz="1600" b="0" dirty="0">
                <a:solidFill>
                  <a:schemeClr val="tx1"/>
                </a:solidFill>
                <a:sym typeface="+mn-ea"/>
              </a:rPr>
              <a:t>项目，目标是创建一个完全开源的指令集，适用于学术与工业需求。</a:t>
            </a:r>
          </a:p>
          <a:p>
            <a:pPr marL="285750" indent="-285750">
              <a:lnSpc>
                <a:spcPct val="125000"/>
              </a:lnSpc>
              <a:buFont typeface="Arial" panose="020B0604020202020204" pitchFamily="34" charset="0"/>
              <a:buChar char="•"/>
            </a:pPr>
            <a:r>
              <a:rPr lang="zh-CN" altLang="en-US" sz="1600" b="0" dirty="0">
                <a:solidFill>
                  <a:schemeClr val="tx1"/>
                </a:solidFill>
                <a:sym typeface="+mn-ea"/>
              </a:rPr>
              <a:t>支持与发展：项目获得</a:t>
            </a:r>
            <a:r>
              <a:rPr lang="en-US" altLang="zh-CN" sz="1600" b="0" dirty="0">
                <a:solidFill>
                  <a:schemeClr val="tx1"/>
                </a:solidFill>
                <a:sym typeface="+mn-ea"/>
              </a:rPr>
              <a:t>DARPA</a:t>
            </a:r>
            <a:r>
              <a:rPr lang="zh-CN" altLang="en-US" sz="1600" b="0" dirty="0">
                <a:solidFill>
                  <a:schemeClr val="tx1"/>
                </a:solidFill>
                <a:sym typeface="+mn-ea"/>
              </a:rPr>
              <a:t>资助，吸引了包括</a:t>
            </a:r>
            <a:r>
              <a:rPr lang="en-US" altLang="zh-CN" sz="1600" b="0" dirty="0">
                <a:solidFill>
                  <a:schemeClr val="tx1"/>
                </a:solidFill>
                <a:sym typeface="+mn-ea"/>
              </a:rPr>
              <a:t>Google</a:t>
            </a:r>
            <a:r>
              <a:rPr lang="zh-CN" altLang="en-US" sz="1600" b="0" dirty="0">
                <a:solidFill>
                  <a:schemeClr val="tx1"/>
                </a:solidFill>
                <a:sym typeface="+mn-ea"/>
              </a:rPr>
              <a:t>、华为、</a:t>
            </a:r>
            <a:r>
              <a:rPr lang="en-US" altLang="zh-CN" sz="1600" b="0" dirty="0">
                <a:solidFill>
                  <a:schemeClr val="tx1"/>
                </a:solidFill>
                <a:sym typeface="+mn-ea"/>
              </a:rPr>
              <a:t>IBM</a:t>
            </a:r>
            <a:r>
              <a:rPr lang="zh-CN" altLang="en-US" sz="1600" b="0" dirty="0">
                <a:solidFill>
                  <a:schemeClr val="tx1"/>
                </a:solidFill>
                <a:sym typeface="+mn-ea"/>
              </a:rPr>
              <a:t>等企业的支持。</a:t>
            </a:r>
          </a:p>
          <a:p>
            <a:pPr marL="285750" indent="-285750">
              <a:lnSpc>
                <a:spcPct val="125000"/>
              </a:lnSpc>
              <a:buFont typeface="Arial" panose="020B0604020202020204" pitchFamily="34" charset="0"/>
              <a:buChar char="•"/>
            </a:pPr>
            <a:r>
              <a:rPr lang="en-US" altLang="zh-CN" sz="1600" b="0" dirty="0">
                <a:solidFill>
                  <a:schemeClr val="tx1"/>
                </a:solidFill>
                <a:sym typeface="+mn-ea"/>
              </a:rPr>
              <a:t>2019</a:t>
            </a:r>
            <a:r>
              <a:rPr lang="zh-CN" altLang="en-US" sz="1600" b="0" dirty="0">
                <a:solidFill>
                  <a:schemeClr val="tx1"/>
                </a:solidFill>
                <a:sym typeface="+mn-ea"/>
              </a:rPr>
              <a:t>年：</a:t>
            </a:r>
            <a:r>
              <a:rPr lang="en-US" altLang="zh-CN" sz="1600" b="0" dirty="0">
                <a:solidFill>
                  <a:schemeClr val="tx1"/>
                </a:solidFill>
                <a:sym typeface="+mn-ea"/>
              </a:rPr>
              <a:t>David Patterson</a:t>
            </a:r>
            <a:r>
              <a:rPr lang="zh-CN" altLang="en-US" sz="1600" b="0" dirty="0">
                <a:solidFill>
                  <a:schemeClr val="tx1"/>
                </a:solidFill>
                <a:sym typeface="+mn-ea"/>
              </a:rPr>
              <a:t>在瑞士宣布成立</a:t>
            </a:r>
            <a:r>
              <a:rPr lang="en-US" altLang="zh-CN" sz="1600" b="0" dirty="0">
                <a:solidFill>
                  <a:schemeClr val="tx1"/>
                </a:solidFill>
                <a:sym typeface="+mn-ea"/>
              </a:rPr>
              <a:t>RISC-V</a:t>
            </a:r>
            <a:r>
              <a:rPr lang="zh-CN" altLang="en-US" sz="1600" b="0" dirty="0">
                <a:solidFill>
                  <a:schemeClr val="tx1"/>
                </a:solidFill>
                <a:sym typeface="+mn-ea"/>
              </a:rPr>
              <a:t>国际开源实验室，以深圳为中心建立全球创新网络。</a:t>
            </a:r>
          </a:p>
          <a:p>
            <a:pPr>
              <a:lnSpc>
                <a:spcPct val="125000"/>
              </a:lnSpc>
            </a:pPr>
            <a:r>
              <a:rPr lang="en-US" altLang="zh-CN" sz="2000" dirty="0">
                <a:solidFill>
                  <a:schemeClr val="tx1"/>
                </a:solidFill>
                <a:sym typeface="+mn-ea"/>
              </a:rPr>
              <a:t>RISC-V</a:t>
            </a:r>
            <a:r>
              <a:rPr lang="zh-CN" altLang="en-US" sz="2000" dirty="0">
                <a:solidFill>
                  <a:schemeClr val="tx1"/>
                </a:solidFill>
                <a:sym typeface="+mn-ea"/>
              </a:rPr>
              <a:t>架构的优势</a:t>
            </a:r>
          </a:p>
          <a:p>
            <a:pPr marL="285750" indent="-285750">
              <a:lnSpc>
                <a:spcPct val="125000"/>
              </a:lnSpc>
              <a:buFont typeface="Arial" panose="020B0604020202020204" pitchFamily="34" charset="0"/>
              <a:buChar char="•"/>
            </a:pPr>
            <a:r>
              <a:rPr lang="zh-CN" altLang="en-US" sz="1600" b="0" dirty="0">
                <a:solidFill>
                  <a:schemeClr val="tx1"/>
                </a:solidFill>
                <a:sym typeface="+mn-ea"/>
              </a:rPr>
              <a:t>设计简洁高效：支持</a:t>
            </a:r>
            <a:r>
              <a:rPr lang="en-US" altLang="zh-CN" sz="1600" b="0" dirty="0">
                <a:solidFill>
                  <a:schemeClr val="tx1"/>
                </a:solidFill>
                <a:sym typeface="+mn-ea"/>
              </a:rPr>
              <a:t>32</a:t>
            </a:r>
            <a:r>
              <a:rPr lang="zh-CN" altLang="en-US" sz="1600" b="0" dirty="0">
                <a:solidFill>
                  <a:schemeClr val="tx1"/>
                </a:solidFill>
                <a:sym typeface="+mn-ea"/>
              </a:rPr>
              <a:t>位、</a:t>
            </a:r>
            <a:r>
              <a:rPr lang="en-US" altLang="zh-CN" sz="1600" b="0" dirty="0">
                <a:solidFill>
                  <a:schemeClr val="tx1"/>
                </a:solidFill>
                <a:sym typeface="+mn-ea"/>
              </a:rPr>
              <a:t>64</a:t>
            </a:r>
            <a:r>
              <a:rPr lang="zh-CN" altLang="en-US" sz="1600" b="0" dirty="0">
                <a:solidFill>
                  <a:schemeClr val="tx1"/>
                </a:solidFill>
                <a:sym typeface="+mn-ea"/>
              </a:rPr>
              <a:t>位及</a:t>
            </a:r>
            <a:r>
              <a:rPr lang="en-US" altLang="zh-CN" sz="1600" b="0" dirty="0">
                <a:solidFill>
                  <a:schemeClr val="tx1"/>
                </a:solidFill>
                <a:sym typeface="+mn-ea"/>
              </a:rPr>
              <a:t>128</a:t>
            </a:r>
            <a:r>
              <a:rPr lang="zh-CN" altLang="en-US" sz="1600" b="0" dirty="0">
                <a:solidFill>
                  <a:schemeClr val="tx1"/>
                </a:solidFill>
                <a:sym typeface="+mn-ea"/>
              </a:rPr>
              <a:t>位处理器设计，提供灵活的子集扩展方式。</a:t>
            </a:r>
          </a:p>
          <a:p>
            <a:pPr marL="285750" indent="-285750">
              <a:lnSpc>
                <a:spcPct val="125000"/>
              </a:lnSpc>
              <a:buFont typeface="Arial" panose="020B0604020202020204" pitchFamily="34" charset="0"/>
              <a:buChar char="•"/>
            </a:pPr>
            <a:r>
              <a:rPr lang="zh-CN" altLang="en-US" sz="1600" b="0" dirty="0">
                <a:solidFill>
                  <a:schemeClr val="tx1"/>
                </a:solidFill>
                <a:sym typeface="+mn-ea"/>
              </a:rPr>
              <a:t>多场景应用：在嵌入式系统、个人电脑以及超级计算机等多种场景下表现出色。</a:t>
            </a:r>
          </a:p>
          <a:p>
            <a:pPr marL="285750" indent="-285750">
              <a:lnSpc>
                <a:spcPct val="125000"/>
              </a:lnSpc>
              <a:buFont typeface="Arial" panose="020B0604020202020204" pitchFamily="34" charset="0"/>
              <a:buChar char="•"/>
            </a:pPr>
            <a:r>
              <a:rPr lang="zh-CN" altLang="en-US" sz="1600" b="0" dirty="0">
                <a:solidFill>
                  <a:schemeClr val="tx1"/>
                </a:solidFill>
                <a:sym typeface="+mn-ea"/>
              </a:rPr>
              <a:t>开放设计：任何人可使用和改进该指令集，极大降低软硬件开发成本，促进硬件生态系统的多样化发展。</a:t>
            </a:r>
          </a:p>
        </p:txBody>
      </p:sp>
      <p:pic>
        <p:nvPicPr>
          <p:cNvPr id="4" name="图片 3">
            <a:extLst>
              <a:ext uri="{FF2B5EF4-FFF2-40B4-BE49-F238E27FC236}">
                <a16:creationId xmlns:a16="http://schemas.microsoft.com/office/drawing/2014/main" id="{63C17A6B-A09F-4D8E-A343-5F5DEBA42A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960513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en-US" altLang="zh-CN" dirty="0"/>
              <a:t>RISC-V </a:t>
            </a:r>
            <a:r>
              <a:rPr lang="zh-CN" altLang="en-US" dirty="0"/>
              <a:t>架构的特点</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a:t>
            </a:r>
            <a:r>
              <a:rPr lang="en-US" altLang="zh-CN" dirty="0"/>
              <a:t>2</a:t>
            </a:r>
            <a:endParaRPr lang="zh-CN" altLang="en-US" dirty="0"/>
          </a:p>
        </p:txBody>
      </p:sp>
      <p:pic>
        <p:nvPicPr>
          <p:cNvPr id="5" name="图形 4">
            <a:extLst>
              <a:ext uri="{FF2B5EF4-FFF2-40B4-BE49-F238E27FC236}">
                <a16:creationId xmlns:a16="http://schemas.microsoft.com/office/drawing/2014/main" id="{FA6D7E58-E450-46FE-8B7E-2D956F06940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05E097C9-944F-4731-90D2-966D1B2AEC8E}"/>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3165216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p:txBody>
          <a:bodyPr/>
          <a:lstStyle/>
          <a:p>
            <a:r>
              <a:rPr lang="en-US" altLang="zh-CN" dirty="0">
                <a:sym typeface="+mn-ea"/>
              </a:rPr>
              <a:t>RISC-V </a:t>
            </a:r>
            <a:r>
              <a:rPr lang="zh-CN" altLang="en-US" dirty="0">
                <a:sym typeface="+mn-ea"/>
              </a:rPr>
              <a:t>架构的特点</a:t>
            </a:r>
          </a:p>
        </p:txBody>
      </p:sp>
      <p:grpSp>
        <p:nvGrpSpPr>
          <p:cNvPr id="2" name="组合 1">
            <a:extLst>
              <a:ext uri="{FF2B5EF4-FFF2-40B4-BE49-F238E27FC236}">
                <a16:creationId xmlns:a16="http://schemas.microsoft.com/office/drawing/2014/main" id="{5A8798F0-9DE6-4EA9-AF63-F8C720DAC958}"/>
              </a:ext>
            </a:extLst>
          </p:cNvPr>
          <p:cNvGrpSpPr/>
          <p:nvPr/>
        </p:nvGrpSpPr>
        <p:grpSpPr>
          <a:xfrm>
            <a:off x="5011669" y="2900856"/>
            <a:ext cx="2166261" cy="3430231"/>
            <a:chOff x="4997671" y="1813034"/>
            <a:chExt cx="2166261" cy="3430231"/>
          </a:xfrm>
        </p:grpSpPr>
        <p:sp>
          <p:nvSpPr>
            <p:cNvPr id="5" name="矩形: 圆角 4">
              <a:extLst>
                <a:ext uri="{FF2B5EF4-FFF2-40B4-BE49-F238E27FC236}">
                  <a16:creationId xmlns:a16="http://schemas.microsoft.com/office/drawing/2014/main" id="{88842A40-A1D9-4DF0-8DD5-F3D00830B5FD}"/>
                </a:ext>
              </a:extLst>
            </p:cNvPr>
            <p:cNvSpPr/>
            <p:nvPr/>
          </p:nvSpPr>
          <p:spPr>
            <a:xfrm>
              <a:off x="4997671" y="4331895"/>
              <a:ext cx="2014988" cy="641661"/>
            </a:xfrm>
            <a:prstGeom prst="roundRect">
              <a:avLst/>
            </a:prstGeom>
            <a:solidFill>
              <a:schemeClr val="accent1">
                <a:hueOff val="0"/>
                <a:satOff val="0"/>
                <a:lumOff val="0"/>
                <a:alpha val="50000"/>
              </a:schemeClr>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000" tIns="180000" rIns="180000" bIns="90000" numCol="1" spcCol="1270" anchor="b" anchorCtr="0">
              <a:noAutofit/>
            </a:bodyPr>
            <a:lstStyle/>
            <a:p>
              <a:pPr marL="0" lvl="0" indent="0" algn="l" defTabSz="1955800">
                <a:lnSpc>
                  <a:spcPct val="90000"/>
                </a:lnSpc>
                <a:spcBef>
                  <a:spcPct val="0"/>
                </a:spcBef>
                <a:spcAft>
                  <a:spcPct val="35000"/>
                </a:spcAft>
                <a:buNone/>
              </a:pPr>
              <a:r>
                <a:rPr lang="zh-CN" altLang="en-US" b="1" kern="1200" dirty="0">
                  <a:solidFill>
                    <a:schemeClr val="accent1">
                      <a:lumMod val="50000"/>
                    </a:schemeClr>
                  </a:solidFill>
                  <a:latin typeface="Arial" panose="020B0604020202020204" pitchFamily="34" charset="0"/>
                  <a:ea typeface="微软雅黑" panose="020B0503020204020204" pitchFamily="34" charset="-122"/>
                </a:rPr>
                <a:t>易于移植</a:t>
              </a:r>
            </a:p>
          </p:txBody>
        </p:sp>
        <p:sp>
          <p:nvSpPr>
            <p:cNvPr id="6" name="矩形: 圆顶角 5">
              <a:extLst>
                <a:ext uri="{FF2B5EF4-FFF2-40B4-BE49-F238E27FC236}">
                  <a16:creationId xmlns:a16="http://schemas.microsoft.com/office/drawing/2014/main" id="{5027D89A-CACE-4BD6-9775-5C6C4498F8ED}"/>
                </a:ext>
              </a:extLst>
            </p:cNvPr>
            <p:cNvSpPr/>
            <p:nvPr/>
          </p:nvSpPr>
          <p:spPr>
            <a:xfrm>
              <a:off x="4997671" y="1813034"/>
              <a:ext cx="2014987" cy="2651600"/>
            </a:xfrm>
            <a:prstGeom prst="round2SameRect">
              <a:avLst>
                <a:gd name="adj1" fmla="val 8000"/>
                <a:gd name="adj2" fmla="val 0"/>
              </a:avLst>
            </a:pr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椭圆 6">
              <a:extLst>
                <a:ext uri="{FF2B5EF4-FFF2-40B4-BE49-F238E27FC236}">
                  <a16:creationId xmlns:a16="http://schemas.microsoft.com/office/drawing/2014/main" id="{424B3536-D6F6-42A7-A4B6-7EE36F0AF45B}"/>
                </a:ext>
              </a:extLst>
            </p:cNvPr>
            <p:cNvSpPr/>
            <p:nvPr/>
          </p:nvSpPr>
          <p:spPr>
            <a:xfrm>
              <a:off x="6522271" y="4601604"/>
              <a:ext cx="641661" cy="641661"/>
            </a:xfrm>
            <a:prstGeom prst="ellipse">
              <a:avLst/>
            </a:prstGeom>
            <a:solidFill>
              <a:schemeClr val="accent1"/>
            </a:solidFill>
            <a:ln w="25400">
              <a:solidFill>
                <a:schemeClr val="bg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0" tIns="0" rIns="0" bIns="0" anchor="ctr" anchorCtr="0"/>
            <a:lstStyle/>
            <a:p>
              <a:pPr algn="ctr"/>
              <a:r>
                <a:rPr lang="en-US" altLang="zh-CN" b="1" dirty="0">
                  <a:solidFill>
                    <a:srgbClr val="FFFFFF"/>
                  </a:solidFill>
                  <a:latin typeface="Arial" panose="020B0604020202020204" pitchFamily="34" charset="0"/>
                  <a:ea typeface="微软雅黑" panose="020B0503020204020204" pitchFamily="34" charset="-122"/>
                </a:rPr>
                <a:t>03</a:t>
              </a:r>
              <a:endParaRPr lang="zh-CN" altLang="en-US" b="1" dirty="0">
                <a:solidFill>
                  <a:srgbClr val="FFFFFF"/>
                </a:solidFill>
                <a:latin typeface="Arial" panose="020B0604020202020204" pitchFamily="34" charset="0"/>
                <a:ea typeface="微软雅黑" panose="020B0503020204020204" pitchFamily="34" charset="-122"/>
              </a:endParaRPr>
            </a:p>
          </p:txBody>
        </p:sp>
        <p:sp>
          <p:nvSpPr>
            <p:cNvPr id="8" name="文本框 7">
              <a:extLst>
                <a:ext uri="{FF2B5EF4-FFF2-40B4-BE49-F238E27FC236}">
                  <a16:creationId xmlns:a16="http://schemas.microsoft.com/office/drawing/2014/main" id="{33059193-C579-48D9-8E16-67352F08CDA1}"/>
                </a:ext>
              </a:extLst>
            </p:cNvPr>
            <p:cNvSpPr txBox="1"/>
            <p:nvPr/>
          </p:nvSpPr>
          <p:spPr>
            <a:xfrm>
              <a:off x="5029203" y="1886992"/>
              <a:ext cx="1949855" cy="1569660"/>
            </a:xfrm>
            <a:prstGeom prst="rect">
              <a:avLst/>
            </a:prstGeom>
            <a:noFill/>
          </p:spPr>
          <p:txBody>
            <a:bodyPr wrap="square">
              <a:spAutoFit/>
            </a:bodyPr>
            <a:lstStyle/>
            <a:p>
              <a:pPr algn="just"/>
              <a:r>
                <a:rPr lang="en-US" altLang="zh-CN" sz="1600" dirty="0">
                  <a:solidFill>
                    <a:schemeClr val="tx1"/>
                  </a:solidFill>
                  <a:latin typeface="Arial" panose="020B0604020202020204" pitchFamily="34" charset="0"/>
                  <a:ea typeface="微软雅黑" panose="020B0503020204020204" pitchFamily="34" charset="-122"/>
                </a:rPr>
                <a:t>RISC-V</a:t>
              </a:r>
              <a:r>
                <a:rPr lang="zh-CN" altLang="en-US" sz="1600" dirty="0">
                  <a:solidFill>
                    <a:schemeClr val="tx1"/>
                  </a:solidFill>
                  <a:latin typeface="Arial" panose="020B0604020202020204" pitchFamily="34" charset="0"/>
                  <a:ea typeface="微软雅黑" panose="020B0503020204020204" pitchFamily="34" charset="-122"/>
                </a:rPr>
                <a:t>明确区分了特权级和用户级指令，提供详尽的指令规范，便于开发者移植</a:t>
              </a:r>
              <a:r>
                <a:rPr lang="en-US" altLang="zh-CN" sz="1600" dirty="0">
                  <a:solidFill>
                    <a:schemeClr val="tx1"/>
                  </a:solidFill>
                  <a:latin typeface="Arial" panose="020B0604020202020204" pitchFamily="34" charset="0"/>
                  <a:ea typeface="微软雅黑" panose="020B0503020204020204" pitchFamily="34" charset="-122"/>
                </a:rPr>
                <a:t>Linux</a:t>
              </a:r>
              <a:r>
                <a:rPr lang="zh-CN" altLang="en-US" sz="1600" dirty="0">
                  <a:solidFill>
                    <a:schemeClr val="tx1"/>
                  </a:solidFill>
                  <a:latin typeface="Arial" panose="020B0604020202020204" pitchFamily="34" charset="0"/>
                  <a:ea typeface="微软雅黑" panose="020B0503020204020204" pitchFamily="34" charset="-122"/>
                </a:rPr>
                <a:t>和</a:t>
              </a:r>
              <a:r>
                <a:rPr lang="en-US" altLang="zh-CN" sz="1600" dirty="0">
                  <a:solidFill>
                    <a:schemeClr val="tx1"/>
                  </a:solidFill>
                  <a:latin typeface="Arial" panose="020B0604020202020204" pitchFamily="34" charset="0"/>
                  <a:ea typeface="微软雅黑" panose="020B0503020204020204" pitchFamily="34" charset="-122"/>
                </a:rPr>
                <a:t>Unix</a:t>
              </a:r>
              <a:r>
                <a:rPr lang="zh-CN" altLang="en-US" sz="1600" dirty="0">
                  <a:solidFill>
                    <a:schemeClr val="tx1"/>
                  </a:solidFill>
                  <a:latin typeface="Arial" panose="020B0604020202020204" pitchFamily="34" charset="0"/>
                  <a:ea typeface="微软雅黑" panose="020B0503020204020204" pitchFamily="34" charset="-122"/>
                </a:rPr>
                <a:t>系统至</a:t>
              </a:r>
              <a:r>
                <a:rPr lang="en-US" altLang="zh-CN" sz="1600" dirty="0">
                  <a:solidFill>
                    <a:schemeClr val="tx1"/>
                  </a:solidFill>
                  <a:latin typeface="Arial" panose="020B0604020202020204" pitchFamily="34" charset="0"/>
                  <a:ea typeface="微软雅黑" panose="020B0503020204020204" pitchFamily="34" charset="-122"/>
                </a:rPr>
                <a:t>RISC-V</a:t>
              </a:r>
              <a:r>
                <a:rPr lang="zh-CN" altLang="en-US" sz="1600" dirty="0">
                  <a:solidFill>
                    <a:schemeClr val="tx1"/>
                  </a:solidFill>
                  <a:latin typeface="Arial" panose="020B0604020202020204" pitchFamily="34" charset="0"/>
                  <a:ea typeface="微软雅黑" panose="020B0503020204020204" pitchFamily="34" charset="-122"/>
                </a:rPr>
                <a:t>平台。</a:t>
              </a:r>
              <a:endParaRPr lang="en-US" altLang="zh-CN" sz="1600" dirty="0">
                <a:solidFill>
                  <a:schemeClr val="tx1"/>
                </a:solidFill>
                <a:latin typeface="Arial" panose="020B0604020202020204" pitchFamily="34" charset="0"/>
                <a:ea typeface="微软雅黑" panose="020B0503020204020204" pitchFamily="34" charset="-122"/>
              </a:endParaRPr>
            </a:p>
          </p:txBody>
        </p:sp>
      </p:grpSp>
      <p:grpSp>
        <p:nvGrpSpPr>
          <p:cNvPr id="10" name="组合 9">
            <a:extLst>
              <a:ext uri="{FF2B5EF4-FFF2-40B4-BE49-F238E27FC236}">
                <a16:creationId xmlns:a16="http://schemas.microsoft.com/office/drawing/2014/main" id="{2C015764-EA9D-4C65-9B61-51E38014B0AC}"/>
              </a:ext>
            </a:extLst>
          </p:cNvPr>
          <p:cNvGrpSpPr/>
          <p:nvPr/>
        </p:nvGrpSpPr>
        <p:grpSpPr>
          <a:xfrm>
            <a:off x="2638359" y="2900856"/>
            <a:ext cx="2166261" cy="3430231"/>
            <a:chOff x="4997671" y="1813034"/>
            <a:chExt cx="2166261" cy="3430231"/>
          </a:xfrm>
        </p:grpSpPr>
        <p:sp>
          <p:nvSpPr>
            <p:cNvPr id="11" name="矩形: 圆角 10">
              <a:extLst>
                <a:ext uri="{FF2B5EF4-FFF2-40B4-BE49-F238E27FC236}">
                  <a16:creationId xmlns:a16="http://schemas.microsoft.com/office/drawing/2014/main" id="{9F0B43F9-21BF-491A-99A1-31F8937814CE}"/>
                </a:ext>
              </a:extLst>
            </p:cNvPr>
            <p:cNvSpPr/>
            <p:nvPr/>
          </p:nvSpPr>
          <p:spPr>
            <a:xfrm>
              <a:off x="4997671" y="4331895"/>
              <a:ext cx="2014988" cy="641661"/>
            </a:xfrm>
            <a:prstGeom prst="roundRect">
              <a:avLst/>
            </a:prstGeom>
            <a:solidFill>
              <a:schemeClr val="accent1">
                <a:hueOff val="0"/>
                <a:satOff val="0"/>
                <a:lumOff val="0"/>
                <a:alpha val="50000"/>
              </a:schemeClr>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000" tIns="180000" rIns="180000" bIns="90000" numCol="1" spcCol="1270" anchor="b" anchorCtr="0">
              <a:noAutofit/>
            </a:bodyPr>
            <a:lstStyle/>
            <a:p>
              <a:pPr marL="0" lvl="0" indent="0" algn="l" defTabSz="1955800">
                <a:lnSpc>
                  <a:spcPct val="90000"/>
                </a:lnSpc>
                <a:spcBef>
                  <a:spcPct val="0"/>
                </a:spcBef>
                <a:spcAft>
                  <a:spcPct val="35000"/>
                </a:spcAft>
                <a:buNone/>
              </a:pPr>
              <a:r>
                <a:rPr lang="zh-CN" altLang="en-US" b="1" kern="1200" dirty="0">
                  <a:solidFill>
                    <a:schemeClr val="accent1">
                      <a:lumMod val="50000"/>
                    </a:schemeClr>
                  </a:solidFill>
                  <a:latin typeface="Arial" panose="020B0604020202020204" pitchFamily="34" charset="0"/>
                  <a:ea typeface="微软雅黑" panose="020B0503020204020204" pitchFamily="34" charset="-122"/>
                </a:rPr>
                <a:t>架构简单</a:t>
              </a:r>
            </a:p>
          </p:txBody>
        </p:sp>
        <p:sp>
          <p:nvSpPr>
            <p:cNvPr id="12" name="矩形: 圆顶角 11">
              <a:extLst>
                <a:ext uri="{FF2B5EF4-FFF2-40B4-BE49-F238E27FC236}">
                  <a16:creationId xmlns:a16="http://schemas.microsoft.com/office/drawing/2014/main" id="{89AD2467-7298-4356-ABD9-70AC0FC6CB3F}"/>
                </a:ext>
              </a:extLst>
            </p:cNvPr>
            <p:cNvSpPr/>
            <p:nvPr/>
          </p:nvSpPr>
          <p:spPr>
            <a:xfrm>
              <a:off x="4997671" y="1813034"/>
              <a:ext cx="2014987" cy="2651600"/>
            </a:xfrm>
            <a:prstGeom prst="round2SameRect">
              <a:avLst>
                <a:gd name="adj1" fmla="val 8000"/>
                <a:gd name="adj2" fmla="val 0"/>
              </a:avLst>
            </a:pr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椭圆 13">
              <a:extLst>
                <a:ext uri="{FF2B5EF4-FFF2-40B4-BE49-F238E27FC236}">
                  <a16:creationId xmlns:a16="http://schemas.microsoft.com/office/drawing/2014/main" id="{12DA3E61-9DCE-47D4-94DE-7526D1609707}"/>
                </a:ext>
              </a:extLst>
            </p:cNvPr>
            <p:cNvSpPr/>
            <p:nvPr/>
          </p:nvSpPr>
          <p:spPr>
            <a:xfrm>
              <a:off x="6522271" y="4601604"/>
              <a:ext cx="641661" cy="641661"/>
            </a:xfrm>
            <a:prstGeom prst="ellipse">
              <a:avLst/>
            </a:prstGeom>
            <a:solidFill>
              <a:schemeClr val="accent1"/>
            </a:solidFill>
            <a:ln w="25400">
              <a:solidFill>
                <a:schemeClr val="bg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0" tIns="0" rIns="0" bIns="0" anchor="ctr" anchorCtr="0"/>
            <a:lstStyle/>
            <a:p>
              <a:pPr algn="ctr"/>
              <a:r>
                <a:rPr lang="en-US" altLang="zh-CN" b="1" dirty="0">
                  <a:solidFill>
                    <a:srgbClr val="FFFFFF"/>
                  </a:solidFill>
                  <a:latin typeface="Arial" panose="020B0604020202020204" pitchFamily="34" charset="0"/>
                  <a:ea typeface="微软雅黑" panose="020B0503020204020204" pitchFamily="34" charset="-122"/>
                </a:rPr>
                <a:t>02</a:t>
              </a:r>
              <a:endParaRPr lang="zh-CN" altLang="en-US" b="1" dirty="0">
                <a:solidFill>
                  <a:srgbClr val="FFFFFF"/>
                </a:solidFill>
                <a:latin typeface="Arial" panose="020B0604020202020204" pitchFamily="34" charset="0"/>
                <a:ea typeface="微软雅黑" panose="020B0503020204020204" pitchFamily="34" charset="-122"/>
              </a:endParaRPr>
            </a:p>
          </p:txBody>
        </p:sp>
        <p:sp>
          <p:nvSpPr>
            <p:cNvPr id="15" name="文本框 14">
              <a:extLst>
                <a:ext uri="{FF2B5EF4-FFF2-40B4-BE49-F238E27FC236}">
                  <a16:creationId xmlns:a16="http://schemas.microsoft.com/office/drawing/2014/main" id="{51D10C34-551C-46FB-80AB-13DCC3002D02}"/>
                </a:ext>
              </a:extLst>
            </p:cNvPr>
            <p:cNvSpPr txBox="1"/>
            <p:nvPr/>
          </p:nvSpPr>
          <p:spPr>
            <a:xfrm>
              <a:off x="5029203" y="1886992"/>
              <a:ext cx="1949855" cy="2554545"/>
            </a:xfrm>
            <a:prstGeom prst="rect">
              <a:avLst/>
            </a:prstGeom>
            <a:noFill/>
          </p:spPr>
          <p:txBody>
            <a:bodyPr wrap="square">
              <a:spAutoFit/>
            </a:bodyPr>
            <a:lstStyle/>
            <a:p>
              <a:pPr algn="just"/>
              <a:r>
                <a:rPr lang="zh-CN" altLang="en-US" sz="1600" dirty="0">
                  <a:solidFill>
                    <a:schemeClr val="tx1"/>
                  </a:solidFill>
                  <a:latin typeface="Arial" panose="020B0604020202020204" pitchFamily="34" charset="0"/>
                  <a:ea typeface="微软雅黑" panose="020B0503020204020204" pitchFamily="34" charset="-122"/>
                </a:rPr>
                <a:t>与复杂的</a:t>
              </a:r>
              <a:r>
                <a:rPr lang="en-US" altLang="zh-CN" sz="1600" dirty="0">
                  <a:solidFill>
                    <a:schemeClr val="tx1"/>
                  </a:solidFill>
                  <a:latin typeface="Arial" panose="020B0604020202020204" pitchFamily="34" charset="0"/>
                  <a:ea typeface="微软雅黑" panose="020B0503020204020204" pitchFamily="34" charset="-122"/>
                </a:rPr>
                <a:t>x86</a:t>
              </a:r>
              <a:r>
                <a:rPr lang="zh-CN" altLang="en-US" sz="1600" dirty="0">
                  <a:solidFill>
                    <a:schemeClr val="tx1"/>
                  </a:solidFill>
                  <a:latin typeface="Arial" panose="020B0604020202020204" pitchFamily="34" charset="0"/>
                  <a:ea typeface="微软雅黑" panose="020B0503020204020204" pitchFamily="34" charset="-122"/>
                </a:rPr>
                <a:t>和</a:t>
              </a:r>
              <a:r>
                <a:rPr lang="en-US" altLang="zh-CN" sz="1600" dirty="0">
                  <a:solidFill>
                    <a:schemeClr val="tx1"/>
                  </a:solidFill>
                  <a:latin typeface="Arial" panose="020B0604020202020204" pitchFamily="34" charset="0"/>
                  <a:ea typeface="微软雅黑" panose="020B0503020204020204" pitchFamily="34" charset="-122"/>
                </a:rPr>
                <a:t>ARM</a:t>
              </a:r>
              <a:r>
                <a:rPr lang="zh-CN" altLang="en-US" sz="1600" dirty="0">
                  <a:solidFill>
                    <a:schemeClr val="tx1"/>
                  </a:solidFill>
                  <a:latin typeface="Arial" panose="020B0604020202020204" pitchFamily="34" charset="0"/>
                  <a:ea typeface="微软雅黑" panose="020B0503020204020204" pitchFamily="34" charset="-122"/>
                </a:rPr>
                <a:t>架构不同，</a:t>
              </a:r>
              <a:r>
                <a:rPr lang="en-US" altLang="zh-CN" sz="1600" dirty="0">
                  <a:solidFill>
                    <a:schemeClr val="tx1"/>
                  </a:solidFill>
                  <a:latin typeface="Arial" panose="020B0604020202020204" pitchFamily="34" charset="0"/>
                  <a:ea typeface="微软雅黑" panose="020B0503020204020204" pitchFamily="34" charset="-122"/>
                </a:rPr>
                <a:t>RISC-V</a:t>
              </a:r>
              <a:r>
                <a:rPr lang="zh-CN" altLang="en-US" sz="1600" dirty="0">
                  <a:solidFill>
                    <a:schemeClr val="tx1"/>
                  </a:solidFill>
                  <a:latin typeface="Arial" panose="020B0604020202020204" pitchFamily="34" charset="0"/>
                  <a:ea typeface="微软雅黑" panose="020B0503020204020204" pitchFamily="34" charset="-122"/>
                </a:rPr>
                <a:t>架构摒弃过时定义，具有更少的指令和更简洁的文档（基础指令集</a:t>
              </a:r>
              <a:r>
                <a:rPr lang="en-US" altLang="zh-CN" sz="1600" dirty="0">
                  <a:solidFill>
                    <a:schemeClr val="tx1"/>
                  </a:solidFill>
                  <a:latin typeface="Arial" panose="020B0604020202020204" pitchFamily="34" charset="0"/>
                  <a:ea typeface="微软雅黑" panose="020B0503020204020204" pitchFamily="34" charset="-122"/>
                </a:rPr>
                <a:t>40</a:t>
              </a:r>
              <a:r>
                <a:rPr lang="zh-CN" altLang="en-US" sz="1600" dirty="0">
                  <a:solidFill>
                    <a:schemeClr val="tx1"/>
                  </a:solidFill>
                  <a:latin typeface="Arial" panose="020B0604020202020204" pitchFamily="34" charset="0"/>
                  <a:ea typeface="微软雅黑" panose="020B0503020204020204" pitchFamily="34" charset="-122"/>
                </a:rPr>
                <a:t>多条，规范文档</a:t>
              </a:r>
              <a:r>
                <a:rPr lang="en-US" altLang="zh-CN" sz="1600" dirty="0">
                  <a:solidFill>
                    <a:schemeClr val="tx1"/>
                  </a:solidFill>
                  <a:latin typeface="Arial" panose="020B0604020202020204" pitchFamily="34" charset="0"/>
                  <a:ea typeface="微软雅黑" panose="020B0503020204020204" pitchFamily="34" charset="-122"/>
                </a:rPr>
                <a:t>145</a:t>
              </a:r>
              <a:r>
                <a:rPr lang="zh-CN" altLang="en-US" sz="1600" dirty="0">
                  <a:solidFill>
                    <a:schemeClr val="tx1"/>
                  </a:solidFill>
                  <a:latin typeface="Arial" panose="020B0604020202020204" pitchFamily="34" charset="0"/>
                  <a:ea typeface="微软雅黑" panose="020B0503020204020204" pitchFamily="34" charset="-122"/>
                </a:rPr>
                <a:t>页），降低了新操作系统或应用的开发门槛。</a:t>
              </a:r>
              <a:endParaRPr lang="en-US" altLang="zh-CN" sz="1600" dirty="0">
                <a:solidFill>
                  <a:schemeClr val="tx1"/>
                </a:solidFill>
                <a:latin typeface="Arial" panose="020B0604020202020204" pitchFamily="34" charset="0"/>
                <a:ea typeface="微软雅黑" panose="020B0503020204020204" pitchFamily="34" charset="-122"/>
              </a:endParaRPr>
            </a:p>
          </p:txBody>
        </p:sp>
      </p:grpSp>
      <p:grpSp>
        <p:nvGrpSpPr>
          <p:cNvPr id="16" name="组合 15">
            <a:extLst>
              <a:ext uri="{FF2B5EF4-FFF2-40B4-BE49-F238E27FC236}">
                <a16:creationId xmlns:a16="http://schemas.microsoft.com/office/drawing/2014/main" id="{125219D2-79D2-49D8-BA67-EFD4217002AB}"/>
              </a:ext>
            </a:extLst>
          </p:cNvPr>
          <p:cNvGrpSpPr/>
          <p:nvPr/>
        </p:nvGrpSpPr>
        <p:grpSpPr>
          <a:xfrm>
            <a:off x="265049" y="2900856"/>
            <a:ext cx="2166261" cy="3430231"/>
            <a:chOff x="4997671" y="1813034"/>
            <a:chExt cx="2166261" cy="3430231"/>
          </a:xfrm>
        </p:grpSpPr>
        <p:sp>
          <p:nvSpPr>
            <p:cNvPr id="17" name="矩形: 圆角 16">
              <a:extLst>
                <a:ext uri="{FF2B5EF4-FFF2-40B4-BE49-F238E27FC236}">
                  <a16:creationId xmlns:a16="http://schemas.microsoft.com/office/drawing/2014/main" id="{7ABF3CA9-6275-4F34-965A-119AA7485CAC}"/>
                </a:ext>
              </a:extLst>
            </p:cNvPr>
            <p:cNvSpPr/>
            <p:nvPr/>
          </p:nvSpPr>
          <p:spPr>
            <a:xfrm>
              <a:off x="4997671" y="4331895"/>
              <a:ext cx="2014988" cy="641661"/>
            </a:xfrm>
            <a:prstGeom prst="roundRect">
              <a:avLst/>
            </a:prstGeom>
            <a:solidFill>
              <a:schemeClr val="accent1">
                <a:hueOff val="0"/>
                <a:satOff val="0"/>
                <a:lumOff val="0"/>
                <a:alpha val="50000"/>
              </a:schemeClr>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000" tIns="180000" rIns="180000" bIns="90000" numCol="1" spcCol="1270" anchor="b" anchorCtr="0">
              <a:noAutofit/>
            </a:bodyPr>
            <a:lstStyle/>
            <a:p>
              <a:pPr marL="0" lvl="0" indent="0" algn="l" defTabSz="1955800">
                <a:lnSpc>
                  <a:spcPct val="90000"/>
                </a:lnSpc>
                <a:spcBef>
                  <a:spcPct val="0"/>
                </a:spcBef>
                <a:spcAft>
                  <a:spcPct val="35000"/>
                </a:spcAft>
                <a:buNone/>
              </a:pPr>
              <a:r>
                <a:rPr lang="zh-CN" altLang="en-US" b="1" kern="1200" dirty="0">
                  <a:solidFill>
                    <a:schemeClr val="accent1">
                      <a:lumMod val="50000"/>
                    </a:schemeClr>
                  </a:solidFill>
                  <a:latin typeface="Arial" panose="020B0604020202020204" pitchFamily="34" charset="0"/>
                  <a:ea typeface="微软雅黑" panose="020B0503020204020204" pitchFamily="34" charset="-122"/>
                </a:rPr>
                <a:t>完全开源</a:t>
              </a:r>
            </a:p>
          </p:txBody>
        </p:sp>
        <p:sp>
          <p:nvSpPr>
            <p:cNvPr id="18" name="矩形: 圆顶角 17">
              <a:extLst>
                <a:ext uri="{FF2B5EF4-FFF2-40B4-BE49-F238E27FC236}">
                  <a16:creationId xmlns:a16="http://schemas.microsoft.com/office/drawing/2014/main" id="{470CC7C0-62A2-49D7-AA29-DE8830A962CB}"/>
                </a:ext>
              </a:extLst>
            </p:cNvPr>
            <p:cNvSpPr/>
            <p:nvPr/>
          </p:nvSpPr>
          <p:spPr>
            <a:xfrm>
              <a:off x="4997671" y="1813034"/>
              <a:ext cx="2014987" cy="2651600"/>
            </a:xfrm>
            <a:prstGeom prst="round2SameRect">
              <a:avLst>
                <a:gd name="adj1" fmla="val 8000"/>
                <a:gd name="adj2" fmla="val 0"/>
              </a:avLst>
            </a:pr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椭圆 18">
              <a:extLst>
                <a:ext uri="{FF2B5EF4-FFF2-40B4-BE49-F238E27FC236}">
                  <a16:creationId xmlns:a16="http://schemas.microsoft.com/office/drawing/2014/main" id="{3E6ABF54-62E6-431A-A4BF-B3E2274FDE03}"/>
                </a:ext>
              </a:extLst>
            </p:cNvPr>
            <p:cNvSpPr/>
            <p:nvPr/>
          </p:nvSpPr>
          <p:spPr>
            <a:xfrm>
              <a:off x="6522271" y="4601604"/>
              <a:ext cx="641661" cy="641661"/>
            </a:xfrm>
            <a:prstGeom prst="ellipse">
              <a:avLst/>
            </a:prstGeom>
            <a:solidFill>
              <a:schemeClr val="accent1"/>
            </a:solidFill>
            <a:ln w="25400">
              <a:solidFill>
                <a:schemeClr val="bg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0" tIns="0" rIns="0" bIns="0" anchor="ctr" anchorCtr="0"/>
            <a:lstStyle/>
            <a:p>
              <a:pPr algn="ctr"/>
              <a:r>
                <a:rPr lang="en-US" altLang="zh-CN" b="1" dirty="0">
                  <a:solidFill>
                    <a:srgbClr val="FFFFFF"/>
                  </a:solidFill>
                  <a:latin typeface="Arial" panose="020B0604020202020204" pitchFamily="34" charset="0"/>
                  <a:ea typeface="微软雅黑" panose="020B0503020204020204" pitchFamily="34" charset="-122"/>
                </a:rPr>
                <a:t>01</a:t>
              </a:r>
              <a:endParaRPr lang="zh-CN" altLang="en-US" b="1" dirty="0">
                <a:solidFill>
                  <a:srgbClr val="FFFFFF"/>
                </a:solidFill>
                <a:latin typeface="Arial" panose="020B0604020202020204" pitchFamily="34" charset="0"/>
                <a:ea typeface="微软雅黑" panose="020B0503020204020204" pitchFamily="34" charset="-122"/>
              </a:endParaRPr>
            </a:p>
          </p:txBody>
        </p:sp>
        <p:sp>
          <p:nvSpPr>
            <p:cNvPr id="20" name="文本框 19">
              <a:extLst>
                <a:ext uri="{FF2B5EF4-FFF2-40B4-BE49-F238E27FC236}">
                  <a16:creationId xmlns:a16="http://schemas.microsoft.com/office/drawing/2014/main" id="{FBE0206D-F3C8-44C3-8D9E-2F12A5468E66}"/>
                </a:ext>
              </a:extLst>
            </p:cNvPr>
            <p:cNvSpPr txBox="1"/>
            <p:nvPr/>
          </p:nvSpPr>
          <p:spPr>
            <a:xfrm>
              <a:off x="5029203" y="1886992"/>
              <a:ext cx="1949855" cy="1815882"/>
            </a:xfrm>
            <a:prstGeom prst="rect">
              <a:avLst/>
            </a:prstGeom>
            <a:noFill/>
          </p:spPr>
          <p:txBody>
            <a:bodyPr wrap="square">
              <a:spAutoFit/>
            </a:bodyPr>
            <a:lstStyle/>
            <a:p>
              <a:pPr algn="just"/>
              <a:r>
                <a:rPr lang="en-US" altLang="zh-CN" sz="1600" dirty="0">
                  <a:solidFill>
                    <a:schemeClr val="tx1"/>
                  </a:solidFill>
                  <a:latin typeface="Arial" panose="020B0604020202020204" pitchFamily="34" charset="0"/>
                  <a:ea typeface="微软雅黑" panose="020B0503020204020204" pitchFamily="34" charset="-122"/>
                </a:rPr>
                <a:t>RISC-V</a:t>
              </a:r>
              <a:r>
                <a:rPr lang="zh-CN" altLang="en-US" sz="1600" dirty="0">
                  <a:solidFill>
                    <a:schemeClr val="tx1"/>
                  </a:solidFill>
                  <a:latin typeface="Arial" panose="020B0604020202020204" pitchFamily="34" charset="0"/>
                  <a:ea typeface="微软雅黑" panose="020B0503020204020204" pitchFamily="34" charset="-122"/>
                </a:rPr>
                <a:t>基金会采用宽松的</a:t>
              </a:r>
              <a:r>
                <a:rPr lang="en-US" altLang="zh-CN" sz="1600" dirty="0">
                  <a:solidFill>
                    <a:schemeClr val="tx1"/>
                  </a:solidFill>
                  <a:latin typeface="Arial" panose="020B0604020202020204" pitchFamily="34" charset="0"/>
                  <a:ea typeface="微软雅黑" panose="020B0503020204020204" pitchFamily="34" charset="-122"/>
                </a:rPr>
                <a:t>BSD</a:t>
              </a:r>
              <a:r>
                <a:rPr lang="zh-CN" altLang="en-US" sz="1600" dirty="0">
                  <a:solidFill>
                    <a:schemeClr val="tx1"/>
                  </a:solidFill>
                  <a:latin typeface="Arial" panose="020B0604020202020204" pitchFamily="34" charset="0"/>
                  <a:ea typeface="微软雅黑" panose="020B0503020204020204" pitchFamily="34" charset="-122"/>
                </a:rPr>
                <a:t>协议，无需高额授权费，企业可以自由使用且可添加私有指令集扩展，不必开放共享。</a:t>
              </a:r>
              <a:endParaRPr lang="en-US" altLang="zh-CN" sz="1600" dirty="0">
                <a:solidFill>
                  <a:schemeClr val="tx1"/>
                </a:solidFill>
                <a:latin typeface="Arial" panose="020B0604020202020204" pitchFamily="34" charset="0"/>
                <a:ea typeface="微软雅黑" panose="020B0503020204020204" pitchFamily="34" charset="-122"/>
              </a:endParaRPr>
            </a:p>
          </p:txBody>
        </p:sp>
      </p:grpSp>
      <p:grpSp>
        <p:nvGrpSpPr>
          <p:cNvPr id="22" name="组合 21">
            <a:extLst>
              <a:ext uri="{FF2B5EF4-FFF2-40B4-BE49-F238E27FC236}">
                <a16:creationId xmlns:a16="http://schemas.microsoft.com/office/drawing/2014/main" id="{981FAF1C-94B4-44B0-8478-D3E23C969717}"/>
              </a:ext>
            </a:extLst>
          </p:cNvPr>
          <p:cNvGrpSpPr/>
          <p:nvPr/>
        </p:nvGrpSpPr>
        <p:grpSpPr>
          <a:xfrm>
            <a:off x="7384979" y="2900856"/>
            <a:ext cx="2166261" cy="3430231"/>
            <a:chOff x="4997671" y="1813034"/>
            <a:chExt cx="2166261" cy="3430231"/>
          </a:xfrm>
        </p:grpSpPr>
        <p:sp>
          <p:nvSpPr>
            <p:cNvPr id="23" name="矩形: 圆角 22">
              <a:extLst>
                <a:ext uri="{FF2B5EF4-FFF2-40B4-BE49-F238E27FC236}">
                  <a16:creationId xmlns:a16="http://schemas.microsoft.com/office/drawing/2014/main" id="{3814970D-F0D4-468E-B8A4-7CE43DFEAA3C}"/>
                </a:ext>
              </a:extLst>
            </p:cNvPr>
            <p:cNvSpPr/>
            <p:nvPr/>
          </p:nvSpPr>
          <p:spPr>
            <a:xfrm>
              <a:off x="4997671" y="4331895"/>
              <a:ext cx="2014988" cy="641661"/>
            </a:xfrm>
            <a:prstGeom prst="roundRect">
              <a:avLst/>
            </a:prstGeom>
            <a:solidFill>
              <a:schemeClr val="accent1">
                <a:hueOff val="0"/>
                <a:satOff val="0"/>
                <a:lumOff val="0"/>
                <a:alpha val="50000"/>
              </a:schemeClr>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000" tIns="180000" rIns="180000" bIns="90000" numCol="1" spcCol="1270" anchor="b" anchorCtr="0">
              <a:noAutofit/>
            </a:bodyPr>
            <a:lstStyle/>
            <a:p>
              <a:pPr marL="0" lvl="0" indent="0" algn="l" defTabSz="1955800">
                <a:lnSpc>
                  <a:spcPct val="90000"/>
                </a:lnSpc>
                <a:spcBef>
                  <a:spcPct val="0"/>
                </a:spcBef>
                <a:spcAft>
                  <a:spcPct val="35000"/>
                </a:spcAft>
                <a:buNone/>
              </a:pPr>
              <a:r>
                <a:rPr lang="zh-CN" altLang="en-US" b="1" kern="1200" dirty="0">
                  <a:solidFill>
                    <a:schemeClr val="accent1">
                      <a:lumMod val="50000"/>
                    </a:schemeClr>
                  </a:solidFill>
                  <a:latin typeface="Arial" panose="020B0604020202020204" pitchFamily="34" charset="0"/>
                  <a:ea typeface="微软雅黑" panose="020B0503020204020204" pitchFamily="34" charset="-122"/>
                </a:rPr>
                <a:t>模块化设计</a:t>
              </a:r>
            </a:p>
          </p:txBody>
        </p:sp>
        <p:sp>
          <p:nvSpPr>
            <p:cNvPr id="24" name="矩形: 圆顶角 23">
              <a:extLst>
                <a:ext uri="{FF2B5EF4-FFF2-40B4-BE49-F238E27FC236}">
                  <a16:creationId xmlns:a16="http://schemas.microsoft.com/office/drawing/2014/main" id="{E32B5703-5008-4D0C-8513-51CEB7B8FF12}"/>
                </a:ext>
              </a:extLst>
            </p:cNvPr>
            <p:cNvSpPr/>
            <p:nvPr/>
          </p:nvSpPr>
          <p:spPr>
            <a:xfrm>
              <a:off x="4997671" y="1813034"/>
              <a:ext cx="2014987" cy="2651600"/>
            </a:xfrm>
            <a:prstGeom prst="round2SameRect">
              <a:avLst>
                <a:gd name="adj1" fmla="val 8000"/>
                <a:gd name="adj2" fmla="val 0"/>
              </a:avLst>
            </a:pr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椭圆 24">
              <a:extLst>
                <a:ext uri="{FF2B5EF4-FFF2-40B4-BE49-F238E27FC236}">
                  <a16:creationId xmlns:a16="http://schemas.microsoft.com/office/drawing/2014/main" id="{94B084F0-71DB-4AE9-AF53-B612BE7A9F6C}"/>
                </a:ext>
              </a:extLst>
            </p:cNvPr>
            <p:cNvSpPr/>
            <p:nvPr/>
          </p:nvSpPr>
          <p:spPr>
            <a:xfrm>
              <a:off x="6522271" y="4601604"/>
              <a:ext cx="641661" cy="641661"/>
            </a:xfrm>
            <a:prstGeom prst="ellipse">
              <a:avLst/>
            </a:prstGeom>
            <a:solidFill>
              <a:schemeClr val="accent1"/>
            </a:solidFill>
            <a:ln w="25400">
              <a:solidFill>
                <a:schemeClr val="bg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0" tIns="0" rIns="0" bIns="0" anchor="ctr" anchorCtr="0"/>
            <a:lstStyle/>
            <a:p>
              <a:pPr algn="ctr"/>
              <a:r>
                <a:rPr lang="en-US" altLang="zh-CN" b="1" dirty="0">
                  <a:solidFill>
                    <a:srgbClr val="FFFFFF"/>
                  </a:solidFill>
                  <a:latin typeface="Arial" panose="020B0604020202020204" pitchFamily="34" charset="0"/>
                  <a:ea typeface="微软雅黑" panose="020B0503020204020204" pitchFamily="34" charset="-122"/>
                </a:rPr>
                <a:t>04</a:t>
              </a:r>
              <a:endParaRPr lang="zh-CN" altLang="en-US" b="1" dirty="0">
                <a:solidFill>
                  <a:srgbClr val="FFFFFF"/>
                </a:solidFill>
                <a:latin typeface="Arial" panose="020B0604020202020204" pitchFamily="34" charset="0"/>
                <a:ea typeface="微软雅黑" panose="020B0503020204020204" pitchFamily="34" charset="-122"/>
              </a:endParaRPr>
            </a:p>
          </p:txBody>
        </p:sp>
        <p:sp>
          <p:nvSpPr>
            <p:cNvPr id="26" name="文本框 25">
              <a:extLst>
                <a:ext uri="{FF2B5EF4-FFF2-40B4-BE49-F238E27FC236}">
                  <a16:creationId xmlns:a16="http://schemas.microsoft.com/office/drawing/2014/main" id="{5C5060D3-1AD8-4564-866B-90EFBB1DC67E}"/>
                </a:ext>
              </a:extLst>
            </p:cNvPr>
            <p:cNvSpPr txBox="1"/>
            <p:nvPr/>
          </p:nvSpPr>
          <p:spPr>
            <a:xfrm>
              <a:off x="5029203" y="1886992"/>
              <a:ext cx="1949855" cy="2062103"/>
            </a:xfrm>
            <a:prstGeom prst="rect">
              <a:avLst/>
            </a:prstGeom>
            <a:noFill/>
          </p:spPr>
          <p:txBody>
            <a:bodyPr wrap="square">
              <a:spAutoFit/>
            </a:bodyPr>
            <a:lstStyle/>
            <a:p>
              <a:pPr algn="just"/>
              <a:r>
                <a:rPr lang="en-US" altLang="zh-CN" sz="1600" dirty="0">
                  <a:solidFill>
                    <a:schemeClr val="tx1"/>
                  </a:solidFill>
                  <a:latin typeface="Arial" panose="020B0604020202020204" pitchFamily="34" charset="0"/>
                  <a:ea typeface="微软雅黑" panose="020B0503020204020204" pitchFamily="34" charset="-122"/>
                </a:rPr>
                <a:t>RISC-V</a:t>
              </a:r>
              <a:r>
                <a:rPr lang="zh-CN" altLang="en-US" sz="1600" dirty="0">
                  <a:solidFill>
                    <a:schemeClr val="tx1"/>
                  </a:solidFill>
                  <a:latin typeface="Arial" panose="020B0604020202020204" pitchFamily="34" charset="0"/>
                  <a:ea typeface="微软雅黑" panose="020B0503020204020204" pitchFamily="34" charset="-122"/>
                </a:rPr>
                <a:t>支持模块化指令集组合，适应不同应用场景需求，如嵌入式场景可选</a:t>
              </a:r>
              <a:r>
                <a:rPr lang="en-US" altLang="zh-CN" sz="1600" dirty="0">
                  <a:solidFill>
                    <a:schemeClr val="tx1"/>
                  </a:solidFill>
                  <a:latin typeface="Arial" panose="020B0604020202020204" pitchFamily="34" charset="0"/>
                  <a:ea typeface="微软雅黑" panose="020B0503020204020204" pitchFamily="34" charset="-122"/>
                </a:rPr>
                <a:t>RV32IC</a:t>
              </a:r>
              <a:r>
                <a:rPr lang="zh-CN" altLang="en-US" sz="1600" dirty="0">
                  <a:solidFill>
                    <a:schemeClr val="tx1"/>
                  </a:solidFill>
                  <a:latin typeface="Arial" panose="020B0604020202020204" pitchFamily="34" charset="0"/>
                  <a:ea typeface="微软雅黑" panose="020B0503020204020204" pitchFamily="34" charset="-122"/>
                </a:rPr>
                <a:t>，高性能场景可选</a:t>
              </a:r>
              <a:r>
                <a:rPr lang="en-US" altLang="zh-CN" sz="1600" dirty="0">
                  <a:solidFill>
                    <a:schemeClr val="tx1"/>
                  </a:solidFill>
                  <a:latin typeface="Arial" panose="020B0604020202020204" pitchFamily="34" charset="0"/>
                  <a:ea typeface="微软雅黑" panose="020B0503020204020204" pitchFamily="34" charset="-122"/>
                </a:rPr>
                <a:t>RV32IMFDC</a:t>
              </a:r>
              <a:r>
                <a:rPr lang="zh-CN" altLang="en-US" sz="1600" dirty="0">
                  <a:solidFill>
                    <a:schemeClr val="tx1"/>
                  </a:solidFill>
                  <a:latin typeface="Arial" panose="020B0604020202020204" pitchFamily="34" charset="0"/>
                  <a:ea typeface="微软雅黑" panose="020B0503020204020204" pitchFamily="34" charset="-122"/>
                </a:rPr>
                <a:t>，实现定制化设备设计。</a:t>
              </a:r>
              <a:endParaRPr lang="en-US" altLang="zh-CN" sz="1600" dirty="0">
                <a:solidFill>
                  <a:schemeClr val="tx1"/>
                </a:solidFill>
                <a:latin typeface="Arial" panose="020B0604020202020204" pitchFamily="34" charset="0"/>
                <a:ea typeface="微软雅黑" panose="020B0503020204020204" pitchFamily="34" charset="-122"/>
              </a:endParaRPr>
            </a:p>
          </p:txBody>
        </p:sp>
      </p:grpSp>
      <p:grpSp>
        <p:nvGrpSpPr>
          <p:cNvPr id="27" name="组合 26">
            <a:extLst>
              <a:ext uri="{FF2B5EF4-FFF2-40B4-BE49-F238E27FC236}">
                <a16:creationId xmlns:a16="http://schemas.microsoft.com/office/drawing/2014/main" id="{2E9B2E9C-8878-4900-A680-BDDC26C4C10E}"/>
              </a:ext>
            </a:extLst>
          </p:cNvPr>
          <p:cNvGrpSpPr/>
          <p:nvPr/>
        </p:nvGrpSpPr>
        <p:grpSpPr>
          <a:xfrm>
            <a:off x="9758290" y="2900856"/>
            <a:ext cx="2166261" cy="3430231"/>
            <a:chOff x="4997671" y="1813034"/>
            <a:chExt cx="2166261" cy="3430231"/>
          </a:xfrm>
        </p:grpSpPr>
        <p:sp>
          <p:nvSpPr>
            <p:cNvPr id="28" name="矩形: 圆角 27">
              <a:extLst>
                <a:ext uri="{FF2B5EF4-FFF2-40B4-BE49-F238E27FC236}">
                  <a16:creationId xmlns:a16="http://schemas.microsoft.com/office/drawing/2014/main" id="{E88FF42E-AFA8-4A6B-8F8B-D05E3D06226F}"/>
                </a:ext>
              </a:extLst>
            </p:cNvPr>
            <p:cNvSpPr/>
            <p:nvPr/>
          </p:nvSpPr>
          <p:spPr>
            <a:xfrm>
              <a:off x="4997671" y="4331895"/>
              <a:ext cx="2014988" cy="641661"/>
            </a:xfrm>
            <a:prstGeom prst="roundRect">
              <a:avLst/>
            </a:prstGeom>
            <a:solidFill>
              <a:schemeClr val="accent1">
                <a:hueOff val="0"/>
                <a:satOff val="0"/>
                <a:lumOff val="0"/>
                <a:alpha val="50000"/>
              </a:schemeClr>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000" tIns="180000" rIns="180000" bIns="90000" numCol="1" spcCol="1270" anchor="b" anchorCtr="0">
              <a:noAutofit/>
            </a:bodyPr>
            <a:lstStyle/>
            <a:p>
              <a:pPr marL="0" lvl="0" indent="0" algn="l" defTabSz="1955800">
                <a:lnSpc>
                  <a:spcPct val="90000"/>
                </a:lnSpc>
                <a:spcBef>
                  <a:spcPct val="0"/>
                </a:spcBef>
                <a:spcAft>
                  <a:spcPct val="35000"/>
                </a:spcAft>
                <a:buNone/>
              </a:pPr>
              <a:r>
                <a:rPr lang="zh-CN" altLang="en-US" b="1" kern="1200" dirty="0">
                  <a:solidFill>
                    <a:schemeClr val="accent1">
                      <a:lumMod val="50000"/>
                    </a:schemeClr>
                  </a:solidFill>
                  <a:latin typeface="Arial" panose="020B0604020202020204" pitchFamily="34" charset="0"/>
                  <a:ea typeface="微软雅黑" panose="020B0503020204020204" pitchFamily="34" charset="-122"/>
                </a:rPr>
                <a:t>工具链支持</a:t>
              </a:r>
            </a:p>
          </p:txBody>
        </p:sp>
        <p:sp>
          <p:nvSpPr>
            <p:cNvPr id="29" name="矩形: 圆顶角 28">
              <a:extLst>
                <a:ext uri="{FF2B5EF4-FFF2-40B4-BE49-F238E27FC236}">
                  <a16:creationId xmlns:a16="http://schemas.microsoft.com/office/drawing/2014/main" id="{D3838189-F40B-413E-BE52-AE10A6DA8FF3}"/>
                </a:ext>
              </a:extLst>
            </p:cNvPr>
            <p:cNvSpPr/>
            <p:nvPr/>
          </p:nvSpPr>
          <p:spPr>
            <a:xfrm>
              <a:off x="4997671" y="1813034"/>
              <a:ext cx="2014987" cy="2651600"/>
            </a:xfrm>
            <a:prstGeom prst="round2SameRect">
              <a:avLst>
                <a:gd name="adj1" fmla="val 8000"/>
                <a:gd name="adj2" fmla="val 0"/>
              </a:avLst>
            </a:pr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椭圆 29">
              <a:extLst>
                <a:ext uri="{FF2B5EF4-FFF2-40B4-BE49-F238E27FC236}">
                  <a16:creationId xmlns:a16="http://schemas.microsoft.com/office/drawing/2014/main" id="{7524F23B-CE42-4C9A-B30E-55C1A56B0FB7}"/>
                </a:ext>
              </a:extLst>
            </p:cNvPr>
            <p:cNvSpPr/>
            <p:nvPr/>
          </p:nvSpPr>
          <p:spPr>
            <a:xfrm>
              <a:off x="6522271" y="4601604"/>
              <a:ext cx="641661" cy="641661"/>
            </a:xfrm>
            <a:prstGeom prst="ellipse">
              <a:avLst/>
            </a:prstGeom>
            <a:solidFill>
              <a:schemeClr val="accent1"/>
            </a:solidFill>
            <a:ln w="25400">
              <a:solidFill>
                <a:schemeClr val="bg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0" tIns="0" rIns="0" bIns="0" anchor="ctr" anchorCtr="0"/>
            <a:lstStyle/>
            <a:p>
              <a:pPr algn="ctr"/>
              <a:r>
                <a:rPr lang="en-US" altLang="zh-CN" b="1" dirty="0">
                  <a:solidFill>
                    <a:srgbClr val="FFFFFF"/>
                  </a:solidFill>
                  <a:latin typeface="Arial" panose="020B0604020202020204" pitchFamily="34" charset="0"/>
                  <a:ea typeface="微软雅黑" panose="020B0503020204020204" pitchFamily="34" charset="-122"/>
                </a:rPr>
                <a:t>05</a:t>
              </a:r>
              <a:endParaRPr lang="zh-CN" altLang="en-US" b="1" dirty="0">
                <a:solidFill>
                  <a:srgbClr val="FFFFFF"/>
                </a:solidFill>
                <a:latin typeface="Arial" panose="020B0604020202020204" pitchFamily="34" charset="0"/>
                <a:ea typeface="微软雅黑" panose="020B0503020204020204" pitchFamily="34" charset="-122"/>
              </a:endParaRPr>
            </a:p>
          </p:txBody>
        </p:sp>
        <p:sp>
          <p:nvSpPr>
            <p:cNvPr id="31" name="文本框 30">
              <a:extLst>
                <a:ext uri="{FF2B5EF4-FFF2-40B4-BE49-F238E27FC236}">
                  <a16:creationId xmlns:a16="http://schemas.microsoft.com/office/drawing/2014/main" id="{71EC9684-1314-4E66-AF90-02D56D8C5DB8}"/>
                </a:ext>
              </a:extLst>
            </p:cNvPr>
            <p:cNvSpPr txBox="1"/>
            <p:nvPr/>
          </p:nvSpPr>
          <p:spPr>
            <a:xfrm>
              <a:off x="5029203" y="1886992"/>
              <a:ext cx="1949855" cy="2062103"/>
            </a:xfrm>
            <a:prstGeom prst="rect">
              <a:avLst/>
            </a:prstGeom>
            <a:noFill/>
          </p:spPr>
          <p:txBody>
            <a:bodyPr wrap="square">
              <a:spAutoFit/>
            </a:bodyPr>
            <a:lstStyle/>
            <a:p>
              <a:pPr algn="just"/>
              <a:r>
                <a:rPr lang="en-US" altLang="zh-CN" sz="1600" dirty="0">
                  <a:solidFill>
                    <a:schemeClr val="tx1"/>
                  </a:solidFill>
                  <a:latin typeface="Arial" panose="020B0604020202020204" pitchFamily="34" charset="0"/>
                  <a:ea typeface="微软雅黑" panose="020B0503020204020204" pitchFamily="34" charset="-122"/>
                </a:rPr>
                <a:t>RISC-V</a:t>
              </a:r>
              <a:r>
                <a:rPr lang="zh-CN" altLang="en-US" sz="1600" dirty="0">
                  <a:solidFill>
                    <a:schemeClr val="tx1"/>
                  </a:solidFill>
                  <a:latin typeface="Arial" panose="020B0604020202020204" pitchFamily="34" charset="0"/>
                  <a:ea typeface="微软雅黑" panose="020B0503020204020204" pitchFamily="34" charset="-122"/>
                </a:rPr>
                <a:t>社区提供完整工具链支持，降低</a:t>
              </a:r>
              <a:r>
                <a:rPr lang="en-US" altLang="zh-CN" sz="1600" dirty="0">
                  <a:solidFill>
                    <a:schemeClr val="tx1"/>
                  </a:solidFill>
                  <a:latin typeface="Arial" panose="020B0604020202020204" pitchFamily="34" charset="0"/>
                  <a:ea typeface="微软雅黑" panose="020B0503020204020204" pitchFamily="34" charset="-122"/>
                </a:rPr>
                <a:t>CPU</a:t>
              </a:r>
              <a:r>
                <a:rPr lang="zh-CN" altLang="en-US" sz="1600" dirty="0">
                  <a:solidFill>
                    <a:schemeClr val="tx1"/>
                  </a:solidFill>
                  <a:latin typeface="Arial" panose="020B0604020202020204" pitchFamily="34" charset="0"/>
                  <a:ea typeface="微软雅黑" panose="020B0503020204020204" pitchFamily="34" charset="-122"/>
                </a:rPr>
                <a:t>设计的复杂度。主流工具如</a:t>
              </a:r>
              <a:r>
                <a:rPr lang="en-US" altLang="zh-CN" sz="1600" dirty="0">
                  <a:solidFill>
                    <a:schemeClr val="tx1"/>
                  </a:solidFill>
                  <a:latin typeface="Arial" panose="020B0604020202020204" pitchFamily="34" charset="0"/>
                  <a:ea typeface="微软雅黑" panose="020B0503020204020204" pitchFamily="34" charset="-122"/>
                </a:rPr>
                <a:t>GCC</a:t>
              </a:r>
              <a:r>
                <a:rPr lang="zh-CN" altLang="en-US" sz="1600" dirty="0">
                  <a:solidFill>
                    <a:schemeClr val="tx1"/>
                  </a:solidFill>
                  <a:latin typeface="Arial" panose="020B0604020202020204" pitchFamily="34" charset="0"/>
                  <a:ea typeface="微软雅黑" panose="020B0503020204020204" pitchFamily="34" charset="-122"/>
                </a:rPr>
                <a:t>编译器和</a:t>
              </a:r>
              <a:r>
                <a:rPr lang="en-US" altLang="zh-CN" sz="1600" dirty="0">
                  <a:solidFill>
                    <a:schemeClr val="tx1"/>
                  </a:solidFill>
                  <a:latin typeface="Arial" panose="020B0604020202020204" pitchFamily="34" charset="0"/>
                  <a:ea typeface="微软雅黑" panose="020B0503020204020204" pitchFamily="34" charset="-122"/>
                </a:rPr>
                <a:t>QEMU</a:t>
              </a:r>
              <a:r>
                <a:rPr lang="zh-CN" altLang="en-US" sz="1600" dirty="0">
                  <a:solidFill>
                    <a:schemeClr val="tx1"/>
                  </a:solidFill>
                  <a:latin typeface="Arial" panose="020B0604020202020204" pitchFamily="34" charset="0"/>
                  <a:ea typeface="微软雅黑" panose="020B0503020204020204" pitchFamily="34" charset="-122"/>
                </a:rPr>
                <a:t>仿真器已支持</a:t>
              </a:r>
              <a:r>
                <a:rPr lang="en-US" altLang="zh-CN" sz="1600" dirty="0">
                  <a:solidFill>
                    <a:schemeClr val="tx1"/>
                  </a:solidFill>
                  <a:latin typeface="Arial" panose="020B0604020202020204" pitchFamily="34" charset="0"/>
                  <a:ea typeface="微软雅黑" panose="020B0503020204020204" pitchFamily="34" charset="-122"/>
                </a:rPr>
                <a:t>RISC-V</a:t>
              </a:r>
              <a:r>
                <a:rPr lang="zh-CN" altLang="en-US" sz="1600" dirty="0">
                  <a:solidFill>
                    <a:schemeClr val="tx1"/>
                  </a:solidFill>
                  <a:latin typeface="Arial" panose="020B0604020202020204" pitchFamily="34" charset="0"/>
                  <a:ea typeface="微软雅黑" panose="020B0503020204020204" pitchFamily="34" charset="-122"/>
                </a:rPr>
                <a:t>，简化开发流程。</a:t>
              </a:r>
              <a:endParaRPr lang="en-US" altLang="zh-CN" sz="1600" dirty="0">
                <a:solidFill>
                  <a:schemeClr val="tx1"/>
                </a:solidFill>
                <a:latin typeface="Arial" panose="020B0604020202020204" pitchFamily="34" charset="0"/>
                <a:ea typeface="微软雅黑" panose="020B0503020204020204" pitchFamily="34" charset="-122"/>
              </a:endParaRPr>
            </a:p>
          </p:txBody>
        </p:sp>
      </p:grpSp>
      <p:sp>
        <p:nvSpPr>
          <p:cNvPr id="32" name="文本框 31">
            <a:extLst>
              <a:ext uri="{FF2B5EF4-FFF2-40B4-BE49-F238E27FC236}">
                <a16:creationId xmlns:a16="http://schemas.microsoft.com/office/drawing/2014/main" id="{8E97CCF8-D852-4F81-84D7-0E765D8CDD56}"/>
              </a:ext>
            </a:extLst>
          </p:cNvPr>
          <p:cNvSpPr txBox="1"/>
          <p:nvPr/>
        </p:nvSpPr>
        <p:spPr>
          <a:xfrm>
            <a:off x="800755" y="1348718"/>
            <a:ext cx="10588090" cy="1134413"/>
          </a:xfrm>
          <a:prstGeom prst="rect">
            <a:avLst/>
          </a:prstGeom>
          <a:noFill/>
        </p:spPr>
        <p:txBody>
          <a:bodyPr wrap="square">
            <a:spAutoFit/>
          </a:bodyPr>
          <a:lstStyle/>
          <a:p>
            <a:pPr algn="just">
              <a:lnSpc>
                <a:spcPct val="150000"/>
              </a:lnSpc>
            </a:pPr>
            <a:r>
              <a:rPr lang="en-US" altLang="zh-CN" sz="2400" dirty="0">
                <a:solidFill>
                  <a:schemeClr val="tx1"/>
                </a:solidFill>
                <a:latin typeface="Arial" panose="020B0604020202020204" pitchFamily="34" charset="0"/>
                <a:ea typeface="微软雅黑" panose="020B0503020204020204" pitchFamily="34" charset="-122"/>
              </a:rPr>
              <a:t>RISC-V </a:t>
            </a:r>
            <a:r>
              <a:rPr lang="zh-CN" altLang="en-US" sz="2400" dirty="0">
                <a:solidFill>
                  <a:schemeClr val="tx1"/>
                </a:solidFill>
                <a:latin typeface="Arial" panose="020B0604020202020204" pitchFamily="34" charset="0"/>
                <a:ea typeface="微软雅黑" panose="020B0503020204020204" pitchFamily="34" charset="-122"/>
              </a:rPr>
              <a:t>架构以其</a:t>
            </a:r>
            <a:r>
              <a:rPr lang="zh-CN" altLang="en-US" sz="2400" b="1" dirty="0">
                <a:solidFill>
                  <a:schemeClr val="accent1">
                    <a:lumMod val="50000"/>
                  </a:schemeClr>
                </a:solidFill>
                <a:latin typeface="Arial" panose="020B0604020202020204" pitchFamily="34" charset="0"/>
                <a:ea typeface="微软雅黑" panose="020B0503020204020204" pitchFamily="34" charset="-122"/>
              </a:rPr>
              <a:t>完全开源</a:t>
            </a:r>
            <a:r>
              <a:rPr lang="zh-CN" altLang="en-US" sz="2400" dirty="0">
                <a:solidFill>
                  <a:schemeClr val="tx1"/>
                </a:solidFill>
                <a:latin typeface="Arial" panose="020B0604020202020204" pitchFamily="34" charset="0"/>
                <a:ea typeface="微软雅黑" panose="020B0503020204020204" pitchFamily="34" charset="-122"/>
              </a:rPr>
              <a:t>、</a:t>
            </a:r>
            <a:r>
              <a:rPr lang="zh-CN" altLang="en-US" sz="2400" b="1" dirty="0">
                <a:solidFill>
                  <a:schemeClr val="accent1">
                    <a:lumMod val="50000"/>
                  </a:schemeClr>
                </a:solidFill>
                <a:latin typeface="Arial" panose="020B0604020202020204" pitchFamily="34" charset="0"/>
                <a:ea typeface="微软雅黑" panose="020B0503020204020204" pitchFamily="34" charset="-122"/>
              </a:rPr>
              <a:t>结构简洁</a:t>
            </a:r>
            <a:r>
              <a:rPr lang="zh-CN" altLang="en-US" sz="2400" dirty="0">
                <a:solidFill>
                  <a:schemeClr val="tx1"/>
                </a:solidFill>
                <a:latin typeface="Arial" panose="020B0604020202020204" pitchFamily="34" charset="0"/>
                <a:ea typeface="微软雅黑" panose="020B0503020204020204" pitchFamily="34" charset="-122"/>
              </a:rPr>
              <a:t>、</a:t>
            </a:r>
            <a:r>
              <a:rPr lang="zh-CN" altLang="en-US" sz="2400" b="1" dirty="0">
                <a:solidFill>
                  <a:schemeClr val="accent1">
                    <a:lumMod val="50000"/>
                  </a:schemeClr>
                </a:solidFill>
                <a:latin typeface="Arial" panose="020B0604020202020204" pitchFamily="34" charset="0"/>
                <a:ea typeface="微软雅黑" panose="020B0503020204020204" pitchFamily="34" charset="-122"/>
              </a:rPr>
              <a:t>易于移植</a:t>
            </a:r>
            <a:r>
              <a:rPr lang="zh-CN" altLang="en-US" sz="2400" dirty="0">
                <a:solidFill>
                  <a:schemeClr val="tx1"/>
                </a:solidFill>
                <a:latin typeface="Arial" panose="020B0604020202020204" pitchFamily="34" charset="0"/>
                <a:ea typeface="微软雅黑" panose="020B0503020204020204" pitchFamily="34" charset="-122"/>
              </a:rPr>
              <a:t>和</a:t>
            </a:r>
            <a:r>
              <a:rPr lang="zh-CN" altLang="en-US" sz="2400" b="1" dirty="0">
                <a:solidFill>
                  <a:schemeClr val="accent1">
                    <a:lumMod val="50000"/>
                  </a:schemeClr>
                </a:solidFill>
                <a:latin typeface="Arial" panose="020B0604020202020204" pitchFamily="34" charset="0"/>
                <a:ea typeface="微软雅黑" panose="020B0503020204020204" pitchFamily="34" charset="-122"/>
              </a:rPr>
              <a:t>模块化设计</a:t>
            </a:r>
            <a:r>
              <a:rPr lang="zh-CN" altLang="en-US" sz="2400" dirty="0">
                <a:solidFill>
                  <a:schemeClr val="tx1"/>
                </a:solidFill>
                <a:latin typeface="Arial" panose="020B0604020202020204" pitchFamily="34" charset="0"/>
                <a:ea typeface="微软雅黑" panose="020B0503020204020204" pitchFamily="34" charset="-122"/>
              </a:rPr>
              <a:t>的特点，提供了灵活且低门槛的处理器设计和应用开发环境。</a:t>
            </a:r>
            <a:endParaRPr lang="en-US" altLang="zh-CN" sz="2400" dirty="0">
              <a:solidFill>
                <a:schemeClr val="tx1"/>
              </a:solidFill>
              <a:latin typeface="Arial" panose="020B0604020202020204" pitchFamily="34" charset="0"/>
              <a:ea typeface="微软雅黑" panose="020B0503020204020204" pitchFamily="34" charset="-122"/>
            </a:endParaRPr>
          </a:p>
        </p:txBody>
      </p:sp>
      <p:pic>
        <p:nvPicPr>
          <p:cNvPr id="33" name="图片 32">
            <a:extLst>
              <a:ext uri="{FF2B5EF4-FFF2-40B4-BE49-F238E27FC236}">
                <a16:creationId xmlns:a16="http://schemas.microsoft.com/office/drawing/2014/main" id="{F06B2E4B-03D2-40B1-9CF4-CA39380803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483757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en-US" altLang="zh-CN" dirty="0"/>
              <a:t>RISC-V </a:t>
            </a:r>
            <a:r>
              <a:rPr lang="zh-CN" altLang="en-US" dirty="0"/>
              <a:t>架构的技术特点与创新</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a:t>
            </a:r>
            <a:r>
              <a:rPr lang="en-US" altLang="zh-CN" dirty="0"/>
              <a:t>3</a:t>
            </a:r>
            <a:endParaRPr lang="zh-CN" altLang="en-US" dirty="0"/>
          </a:p>
        </p:txBody>
      </p:sp>
      <p:pic>
        <p:nvPicPr>
          <p:cNvPr id="5" name="图形 4">
            <a:extLst>
              <a:ext uri="{FF2B5EF4-FFF2-40B4-BE49-F238E27FC236}">
                <a16:creationId xmlns:a16="http://schemas.microsoft.com/office/drawing/2014/main" id="{D5470B89-3A87-4643-88B1-0DFBB6B9B2E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D5EDA984-610B-49A6-89B4-B33340A9ACEE}"/>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459171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a:xfrm>
            <a:off x="5889100" y="360000"/>
            <a:ext cx="4588400" cy="720000"/>
          </a:xfrm>
        </p:spPr>
        <p:txBody>
          <a:bodyPr/>
          <a:lstStyle/>
          <a:p>
            <a:r>
              <a:rPr lang="zh-CN" altLang="en-US" dirty="0">
                <a:sym typeface="+mn-ea"/>
              </a:rPr>
              <a:t>指令子集</a:t>
            </a:r>
          </a:p>
        </p:txBody>
      </p:sp>
      <p:pic>
        <p:nvPicPr>
          <p:cNvPr id="2050" name="Picture 2">
            <a:extLst>
              <a:ext uri="{FF2B5EF4-FFF2-40B4-BE49-F238E27FC236}">
                <a16:creationId xmlns:a16="http://schemas.microsoft.com/office/drawing/2014/main" id="{2C5FE08C-18EE-4622-B237-DDCB140DC5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537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2">
            <a:extLst>
              <a:ext uri="{FF2B5EF4-FFF2-40B4-BE49-F238E27FC236}">
                <a16:creationId xmlns:a16="http://schemas.microsoft.com/office/drawing/2014/main" id="{B623210B-451C-45BF-8D22-C27585485065}"/>
              </a:ext>
            </a:extLst>
          </p:cNvPr>
          <p:cNvSpPr txBox="1">
            <a:spLocks/>
          </p:cNvSpPr>
          <p:nvPr>
            <p:custDataLst>
              <p:tags r:id="rId3"/>
            </p:custDataLst>
          </p:nvPr>
        </p:nvSpPr>
        <p:spPr>
          <a:xfrm>
            <a:off x="5889100" y="1257267"/>
            <a:ext cx="5537200" cy="5423466"/>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pPr>
              <a:lnSpc>
                <a:spcPct val="125000"/>
              </a:lnSpc>
            </a:pPr>
            <a:r>
              <a:rPr lang="zh-CN" altLang="en-US" sz="2400" dirty="0">
                <a:solidFill>
                  <a:schemeClr val="tx1"/>
                </a:solidFill>
                <a:sym typeface="+mn-ea"/>
              </a:rPr>
              <a:t>模块化设计</a:t>
            </a:r>
          </a:p>
          <a:p>
            <a:pPr marL="342900" indent="-342900">
              <a:lnSpc>
                <a:spcPct val="125000"/>
              </a:lnSpc>
              <a:buFont typeface="Wingdings" panose="05000000000000000000" pitchFamily="2" charset="2"/>
              <a:buChar char="Ø"/>
            </a:pPr>
            <a:r>
              <a:rPr lang="zh-CN" altLang="en-US" sz="2000" b="0" dirty="0">
                <a:solidFill>
                  <a:schemeClr val="tx1"/>
                </a:solidFill>
                <a:sym typeface="+mn-ea"/>
              </a:rPr>
              <a:t>指令集采用模块化设计，分为基本指令集和可选的扩展指令集</a:t>
            </a:r>
          </a:p>
          <a:p>
            <a:pPr marL="342900" indent="-342900">
              <a:lnSpc>
                <a:spcPct val="125000"/>
              </a:lnSpc>
              <a:buFont typeface="Wingdings" panose="05000000000000000000" pitchFamily="2" charset="2"/>
              <a:buChar char="Ø"/>
            </a:pPr>
            <a:r>
              <a:rPr lang="zh-CN" altLang="en-US" sz="2000" b="0" dirty="0">
                <a:solidFill>
                  <a:schemeClr val="tx1"/>
                </a:solidFill>
                <a:sym typeface="+mn-ea"/>
              </a:rPr>
              <a:t>允许根据需求灵活选择扩展模块</a:t>
            </a:r>
            <a:endParaRPr lang="en-US" altLang="zh-CN" sz="2000" b="0" dirty="0">
              <a:solidFill>
                <a:schemeClr val="tx1"/>
              </a:solidFill>
              <a:sym typeface="+mn-ea"/>
            </a:endParaRPr>
          </a:p>
          <a:p>
            <a:pPr>
              <a:lnSpc>
                <a:spcPct val="125000"/>
              </a:lnSpc>
            </a:pPr>
            <a:endParaRPr lang="zh-CN" altLang="en-US" sz="2400" dirty="0">
              <a:solidFill>
                <a:schemeClr val="tx1"/>
              </a:solidFill>
              <a:sym typeface="+mn-ea"/>
            </a:endParaRPr>
          </a:p>
          <a:p>
            <a:pPr>
              <a:lnSpc>
                <a:spcPct val="125000"/>
              </a:lnSpc>
            </a:pPr>
            <a:r>
              <a:rPr lang="zh-CN" altLang="en-US" sz="2400" dirty="0">
                <a:solidFill>
                  <a:schemeClr val="tx1"/>
                </a:solidFill>
                <a:sym typeface="+mn-ea"/>
              </a:rPr>
              <a:t>基本指令集</a:t>
            </a:r>
          </a:p>
          <a:p>
            <a:pPr marL="342900" indent="-342900">
              <a:lnSpc>
                <a:spcPct val="125000"/>
              </a:lnSpc>
              <a:buFont typeface="Wingdings" panose="05000000000000000000" pitchFamily="2" charset="2"/>
              <a:buChar char="Ø"/>
            </a:pPr>
            <a:r>
              <a:rPr lang="zh-CN" altLang="en-US" sz="2000" b="0" dirty="0">
                <a:solidFill>
                  <a:schemeClr val="tx1"/>
                </a:solidFill>
                <a:sym typeface="+mn-ea"/>
              </a:rPr>
              <a:t>包括基础指令编码、控制流、寄存器数量及其长度、存储器访问方式和逻辑运算等</a:t>
            </a:r>
          </a:p>
          <a:p>
            <a:pPr marL="342900" indent="-342900">
              <a:lnSpc>
                <a:spcPct val="125000"/>
              </a:lnSpc>
              <a:buFont typeface="Wingdings" panose="05000000000000000000" pitchFamily="2" charset="2"/>
              <a:buChar char="Ø"/>
            </a:pPr>
            <a:r>
              <a:rPr lang="zh-CN" altLang="en-US" sz="2000" b="0" dirty="0">
                <a:solidFill>
                  <a:schemeClr val="tx1"/>
                </a:solidFill>
                <a:sym typeface="+mn-ea"/>
              </a:rPr>
              <a:t>支持简单的通用电脑系统</a:t>
            </a:r>
            <a:endParaRPr lang="en-US" altLang="zh-CN" sz="2000" b="0" dirty="0">
              <a:solidFill>
                <a:schemeClr val="tx1"/>
              </a:solidFill>
              <a:sym typeface="+mn-ea"/>
            </a:endParaRPr>
          </a:p>
          <a:p>
            <a:pPr>
              <a:lnSpc>
                <a:spcPct val="125000"/>
              </a:lnSpc>
            </a:pPr>
            <a:endParaRPr lang="zh-CN" altLang="en-US" sz="2400" dirty="0">
              <a:solidFill>
                <a:schemeClr val="tx1"/>
              </a:solidFill>
              <a:sym typeface="+mn-ea"/>
            </a:endParaRPr>
          </a:p>
          <a:p>
            <a:pPr>
              <a:lnSpc>
                <a:spcPct val="125000"/>
              </a:lnSpc>
            </a:pPr>
            <a:r>
              <a:rPr lang="zh-CN" altLang="en-US" sz="2400" dirty="0">
                <a:solidFill>
                  <a:schemeClr val="tx1"/>
                </a:solidFill>
                <a:sym typeface="+mn-ea"/>
              </a:rPr>
              <a:t>扩展兼容性</a:t>
            </a:r>
          </a:p>
          <a:p>
            <a:pPr marL="342900" indent="-342900">
              <a:lnSpc>
                <a:spcPct val="125000"/>
              </a:lnSpc>
              <a:buFont typeface="Wingdings" panose="05000000000000000000" pitchFamily="2" charset="2"/>
              <a:buChar char="Ø"/>
            </a:pPr>
            <a:r>
              <a:rPr lang="zh-CN" altLang="en-US" sz="2000" b="0" dirty="0">
                <a:solidFill>
                  <a:schemeClr val="tx1"/>
                </a:solidFill>
                <a:sym typeface="+mn-ea"/>
              </a:rPr>
              <a:t>所有基本和扩展指令集都设计为相互兼容</a:t>
            </a:r>
          </a:p>
          <a:p>
            <a:pPr marL="342900" indent="-342900">
              <a:lnSpc>
                <a:spcPct val="125000"/>
              </a:lnSpc>
              <a:buFont typeface="Wingdings" panose="05000000000000000000" pitchFamily="2" charset="2"/>
              <a:buChar char="Ø"/>
            </a:pPr>
            <a:r>
              <a:rPr lang="zh-CN" altLang="en-US" sz="2000" b="0" dirty="0">
                <a:solidFill>
                  <a:schemeClr val="tx1"/>
                </a:solidFill>
                <a:sym typeface="+mn-ea"/>
              </a:rPr>
              <a:t>确保在扩展使用时不会发生冲突</a:t>
            </a:r>
          </a:p>
        </p:txBody>
      </p:sp>
      <p:pic>
        <p:nvPicPr>
          <p:cNvPr id="7" name="图片 6">
            <a:extLst>
              <a:ext uri="{FF2B5EF4-FFF2-40B4-BE49-F238E27FC236}">
                <a16:creationId xmlns:a16="http://schemas.microsoft.com/office/drawing/2014/main" id="{316C0B7F-2824-488A-8D7A-5AB3DF61C7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298613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p:txBody>
          <a:bodyPr/>
          <a:lstStyle/>
          <a:p>
            <a:r>
              <a:rPr lang="zh-CN" altLang="en-US" dirty="0">
                <a:sym typeface="+mn-ea"/>
              </a:rPr>
              <a:t>寄存器集</a:t>
            </a:r>
          </a:p>
        </p:txBody>
      </p:sp>
      <p:pic>
        <p:nvPicPr>
          <p:cNvPr id="3074" name="Picture 2" descr="在这里插入图片描述">
            <a:extLst>
              <a:ext uri="{FF2B5EF4-FFF2-40B4-BE49-F238E27FC236}">
                <a16:creationId xmlns:a16="http://schemas.microsoft.com/office/drawing/2014/main" id="{242B104F-EF21-4004-B1C5-FDBA17A588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00" y="2983119"/>
            <a:ext cx="5040000" cy="35148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在这里插入图片描述">
            <a:extLst>
              <a:ext uri="{FF2B5EF4-FFF2-40B4-BE49-F238E27FC236}">
                <a16:creationId xmlns:a16="http://schemas.microsoft.com/office/drawing/2014/main" id="{74CDD776-B7CA-4E5D-A964-9D54680B9F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4800" y="3010995"/>
            <a:ext cx="5040000" cy="33600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7186BFDF-DD83-4A4A-A350-701751F45EAC}"/>
              </a:ext>
            </a:extLst>
          </p:cNvPr>
          <p:cNvPicPr>
            <a:picLocks noChangeAspect="1"/>
          </p:cNvPicPr>
          <p:nvPr/>
        </p:nvPicPr>
        <p:blipFill>
          <a:blip r:embed="rId7"/>
          <a:stretch>
            <a:fillRect/>
          </a:stretch>
        </p:blipFill>
        <p:spPr>
          <a:xfrm>
            <a:off x="4609086" y="6204328"/>
            <a:ext cx="1125714" cy="333333"/>
          </a:xfrm>
          <a:prstGeom prst="rect">
            <a:avLst/>
          </a:prstGeom>
        </p:spPr>
      </p:pic>
      <p:pic>
        <p:nvPicPr>
          <p:cNvPr id="3" name="图片 2">
            <a:extLst>
              <a:ext uri="{FF2B5EF4-FFF2-40B4-BE49-F238E27FC236}">
                <a16:creationId xmlns:a16="http://schemas.microsoft.com/office/drawing/2014/main" id="{8BF40EDB-44CA-4C74-BC8C-EF5EABB8BB93}"/>
              </a:ext>
            </a:extLst>
          </p:cNvPr>
          <p:cNvPicPr>
            <a:picLocks noChangeAspect="1"/>
          </p:cNvPicPr>
          <p:nvPr/>
        </p:nvPicPr>
        <p:blipFill>
          <a:blip r:embed="rId7"/>
          <a:stretch>
            <a:fillRect/>
          </a:stretch>
        </p:blipFill>
        <p:spPr>
          <a:xfrm>
            <a:off x="10350562" y="6164667"/>
            <a:ext cx="1144238" cy="333333"/>
          </a:xfrm>
          <a:prstGeom prst="rect">
            <a:avLst/>
          </a:prstGeom>
        </p:spPr>
      </p:pic>
      <p:sp>
        <p:nvSpPr>
          <p:cNvPr id="7" name="标题 12">
            <a:extLst>
              <a:ext uri="{FF2B5EF4-FFF2-40B4-BE49-F238E27FC236}">
                <a16:creationId xmlns:a16="http://schemas.microsoft.com/office/drawing/2014/main" id="{2C8E8BC4-2078-49D1-9EB3-D0FA89A8E7B2}"/>
              </a:ext>
            </a:extLst>
          </p:cNvPr>
          <p:cNvSpPr txBox="1">
            <a:spLocks/>
          </p:cNvSpPr>
          <p:nvPr>
            <p:custDataLst>
              <p:tags r:id="rId3"/>
            </p:custDataLst>
          </p:nvPr>
        </p:nvSpPr>
        <p:spPr>
          <a:xfrm>
            <a:off x="694800" y="1279117"/>
            <a:ext cx="10800000" cy="1479852"/>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pPr algn="just">
              <a:lnSpc>
                <a:spcPct val="125000"/>
              </a:lnSpc>
            </a:pPr>
            <a:r>
              <a:rPr lang="en-US" altLang="zh-CN" sz="1800" b="0" dirty="0">
                <a:solidFill>
                  <a:schemeClr val="tx1"/>
                </a:solidFill>
                <a:sym typeface="+mn-ea"/>
              </a:rPr>
              <a:t>RISC-V </a:t>
            </a:r>
            <a:r>
              <a:rPr lang="zh-CN" altLang="en-US" sz="1800" b="0" dirty="0">
                <a:solidFill>
                  <a:schemeClr val="tx1"/>
                </a:solidFill>
                <a:sym typeface="+mn-ea"/>
              </a:rPr>
              <a:t>指令集架构具有 </a:t>
            </a:r>
            <a:r>
              <a:rPr lang="en-US" altLang="zh-CN" sz="1800" b="0" dirty="0">
                <a:solidFill>
                  <a:schemeClr val="tx1"/>
                </a:solidFill>
                <a:sym typeface="+mn-ea"/>
              </a:rPr>
              <a:t>32 </a:t>
            </a:r>
            <a:r>
              <a:rPr lang="zh-CN" altLang="en-US" sz="1800" b="0" dirty="0">
                <a:solidFill>
                  <a:schemeClr val="tx1"/>
                </a:solidFill>
                <a:sym typeface="+mn-ea"/>
              </a:rPr>
              <a:t>位和 </a:t>
            </a:r>
            <a:r>
              <a:rPr lang="en-US" altLang="zh-CN" sz="1800" b="0" dirty="0">
                <a:solidFill>
                  <a:schemeClr val="tx1"/>
                </a:solidFill>
                <a:sym typeface="+mn-ea"/>
              </a:rPr>
              <a:t>64 </a:t>
            </a:r>
            <a:r>
              <a:rPr lang="zh-CN" altLang="en-US" sz="1800" b="0" dirty="0">
                <a:solidFill>
                  <a:schemeClr val="tx1"/>
                </a:solidFill>
                <a:sym typeface="+mn-ea"/>
              </a:rPr>
              <a:t>位的，其寄存器宽度也分别是 </a:t>
            </a:r>
            <a:r>
              <a:rPr lang="en-US" altLang="zh-CN" sz="1800" b="0" dirty="0">
                <a:solidFill>
                  <a:schemeClr val="tx1"/>
                </a:solidFill>
                <a:sym typeface="+mn-ea"/>
              </a:rPr>
              <a:t>32 </a:t>
            </a:r>
            <a:r>
              <a:rPr lang="zh-CN" altLang="en-US" sz="1800" b="0" dirty="0">
                <a:solidFill>
                  <a:schemeClr val="tx1"/>
                </a:solidFill>
                <a:sym typeface="+mn-ea"/>
              </a:rPr>
              <a:t>位和 </a:t>
            </a:r>
            <a:r>
              <a:rPr lang="en-US" altLang="zh-CN" sz="1800" b="0" dirty="0">
                <a:solidFill>
                  <a:schemeClr val="tx1"/>
                </a:solidFill>
                <a:sym typeface="+mn-ea"/>
              </a:rPr>
              <a:t>64 </a:t>
            </a:r>
            <a:r>
              <a:rPr lang="zh-CN" altLang="en-US" sz="1800" b="0" dirty="0">
                <a:solidFill>
                  <a:schemeClr val="tx1"/>
                </a:solidFill>
                <a:sym typeface="+mn-ea"/>
              </a:rPr>
              <a:t>位 的。</a:t>
            </a:r>
            <a:r>
              <a:rPr lang="en-US" altLang="zh-CN" sz="1800" b="0" dirty="0">
                <a:solidFill>
                  <a:schemeClr val="tx1"/>
                </a:solidFill>
                <a:sym typeface="+mn-ea"/>
              </a:rPr>
              <a:t>RISC-V </a:t>
            </a:r>
            <a:r>
              <a:rPr lang="zh-CN" altLang="en-US" sz="1800" b="0" dirty="0">
                <a:solidFill>
                  <a:schemeClr val="tx1"/>
                </a:solidFill>
                <a:sym typeface="+mn-ea"/>
              </a:rPr>
              <a:t>的基本整数指令集中包含 </a:t>
            </a:r>
            <a:r>
              <a:rPr lang="en-US" altLang="zh-CN" sz="1800" b="0" dirty="0">
                <a:solidFill>
                  <a:schemeClr val="tx1"/>
                </a:solidFill>
                <a:sym typeface="+mn-ea"/>
              </a:rPr>
              <a:t>32 </a:t>
            </a:r>
            <a:r>
              <a:rPr lang="zh-CN" altLang="en-US" sz="1800" b="0" dirty="0">
                <a:solidFill>
                  <a:schemeClr val="tx1"/>
                </a:solidFill>
                <a:sym typeface="+mn-ea"/>
              </a:rPr>
              <a:t>个整数寄存器 </a:t>
            </a:r>
            <a:r>
              <a:rPr lang="en-US" altLang="zh-CN" sz="1800" b="0" dirty="0">
                <a:solidFill>
                  <a:schemeClr val="tx1"/>
                </a:solidFill>
                <a:sym typeface="+mn-ea"/>
              </a:rPr>
              <a:t>x0~x31 </a:t>
            </a:r>
            <a:r>
              <a:rPr lang="zh-CN" altLang="en-US" sz="1800" b="0" dirty="0">
                <a:solidFill>
                  <a:schemeClr val="tx1"/>
                </a:solidFill>
                <a:sym typeface="+mn-ea"/>
              </a:rPr>
              <a:t>以及一个程序计数器（</a:t>
            </a:r>
            <a:r>
              <a:rPr lang="en-US" altLang="zh-CN" sz="1800" b="0" dirty="0">
                <a:solidFill>
                  <a:schemeClr val="tx1"/>
                </a:solidFill>
                <a:sym typeface="+mn-ea"/>
              </a:rPr>
              <a:t>pc</a:t>
            </a:r>
            <a:r>
              <a:rPr lang="zh-CN" altLang="en-US" sz="1800" b="0" dirty="0">
                <a:solidFill>
                  <a:schemeClr val="tx1"/>
                </a:solidFill>
                <a:sym typeface="+mn-ea"/>
              </a:rPr>
              <a:t>）保存当前指令的地址。</a:t>
            </a:r>
            <a:endParaRPr lang="en-US" altLang="zh-CN" sz="1800" b="0" dirty="0">
              <a:solidFill>
                <a:schemeClr val="tx1"/>
              </a:solidFill>
              <a:sym typeface="+mn-ea"/>
            </a:endParaRPr>
          </a:p>
          <a:p>
            <a:pPr algn="just">
              <a:lnSpc>
                <a:spcPct val="125000"/>
              </a:lnSpc>
            </a:pPr>
            <a:endParaRPr lang="en-US" altLang="zh-CN" sz="1800" b="0" dirty="0">
              <a:solidFill>
                <a:schemeClr val="tx1"/>
              </a:solidFill>
              <a:sym typeface="+mn-ea"/>
            </a:endParaRPr>
          </a:p>
          <a:p>
            <a:pPr algn="just">
              <a:lnSpc>
                <a:spcPct val="125000"/>
              </a:lnSpc>
            </a:pPr>
            <a:r>
              <a:rPr lang="zh-CN" altLang="en-US" sz="1800" b="0" dirty="0">
                <a:solidFill>
                  <a:schemeClr val="tx1"/>
                </a:solidFill>
                <a:sym typeface="+mn-ea"/>
              </a:rPr>
              <a:t>另外在浮点指令集中，则需要 </a:t>
            </a:r>
            <a:r>
              <a:rPr lang="en-US" altLang="zh-CN" sz="1800" b="0" dirty="0">
                <a:solidFill>
                  <a:schemeClr val="tx1"/>
                </a:solidFill>
                <a:sym typeface="+mn-ea"/>
              </a:rPr>
              <a:t>32 </a:t>
            </a:r>
            <a:r>
              <a:rPr lang="zh-CN" altLang="en-US" sz="1800" b="0" dirty="0">
                <a:solidFill>
                  <a:schemeClr val="tx1"/>
                </a:solidFill>
                <a:sym typeface="+mn-ea"/>
              </a:rPr>
              <a:t>个独立的浮点寄存器 </a:t>
            </a:r>
            <a:r>
              <a:rPr lang="en-US" altLang="zh-CN" sz="1800" b="0" dirty="0">
                <a:solidFill>
                  <a:schemeClr val="tx1"/>
                </a:solidFill>
                <a:sym typeface="+mn-ea"/>
              </a:rPr>
              <a:t>f0~f31 </a:t>
            </a:r>
            <a:r>
              <a:rPr lang="zh-CN" altLang="en-US" sz="1800" b="0" dirty="0">
                <a:solidFill>
                  <a:schemeClr val="tx1"/>
                </a:solidFill>
                <a:sym typeface="+mn-ea"/>
              </a:rPr>
              <a:t>和一个浮点控制和状态寄存器 </a:t>
            </a:r>
            <a:r>
              <a:rPr lang="en-US" altLang="zh-CN" sz="1800" b="0" dirty="0" err="1">
                <a:solidFill>
                  <a:schemeClr val="tx1"/>
                </a:solidFill>
                <a:sym typeface="+mn-ea"/>
              </a:rPr>
              <a:t>fcsr</a:t>
            </a:r>
            <a:r>
              <a:rPr lang="zh-CN" altLang="en-US" sz="1800" b="0" dirty="0">
                <a:solidFill>
                  <a:schemeClr val="tx1"/>
                </a:solidFill>
                <a:sym typeface="+mn-ea"/>
              </a:rPr>
              <a:t>。</a:t>
            </a:r>
          </a:p>
        </p:txBody>
      </p:sp>
      <p:pic>
        <p:nvPicPr>
          <p:cNvPr id="8" name="图片 7">
            <a:extLst>
              <a:ext uri="{FF2B5EF4-FFF2-40B4-BE49-F238E27FC236}">
                <a16:creationId xmlns:a16="http://schemas.microsoft.com/office/drawing/2014/main" id="{B1A43F66-33C1-4859-AF0B-8D085B9EB6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576916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a:xfrm>
            <a:off x="694800" y="360000"/>
            <a:ext cx="11003214" cy="720000"/>
          </a:xfrm>
        </p:spPr>
        <p:txBody>
          <a:bodyPr/>
          <a:lstStyle/>
          <a:p>
            <a:r>
              <a:rPr lang="zh-CN" altLang="en-US" dirty="0">
                <a:sym typeface="+mn-ea"/>
              </a:rPr>
              <a:t>存储器访问</a:t>
            </a:r>
          </a:p>
        </p:txBody>
      </p:sp>
      <p:sp>
        <p:nvSpPr>
          <p:cNvPr id="3" name="标题 12">
            <a:extLst>
              <a:ext uri="{FF2B5EF4-FFF2-40B4-BE49-F238E27FC236}">
                <a16:creationId xmlns:a16="http://schemas.microsoft.com/office/drawing/2014/main" id="{5F6D0099-6E5A-4920-BDC4-6A095C079491}"/>
              </a:ext>
            </a:extLst>
          </p:cNvPr>
          <p:cNvSpPr txBox="1">
            <a:spLocks/>
          </p:cNvSpPr>
          <p:nvPr>
            <p:custDataLst>
              <p:tags r:id="rId3"/>
            </p:custDataLst>
          </p:nvPr>
        </p:nvSpPr>
        <p:spPr>
          <a:xfrm>
            <a:off x="694800" y="1319151"/>
            <a:ext cx="11003214" cy="961697"/>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pPr algn="just">
              <a:lnSpc>
                <a:spcPct val="150000"/>
              </a:lnSpc>
            </a:pPr>
            <a:r>
              <a:rPr lang="en-US" altLang="zh-CN" sz="2400" dirty="0">
                <a:solidFill>
                  <a:schemeClr val="tx1"/>
                </a:solidFill>
                <a:sym typeface="+mn-ea"/>
              </a:rPr>
              <a:t>RISC-V</a:t>
            </a:r>
            <a:r>
              <a:rPr lang="zh-CN" altLang="en-US" sz="2400" dirty="0">
                <a:solidFill>
                  <a:schemeClr val="tx1"/>
                </a:solidFill>
                <a:sym typeface="+mn-ea"/>
              </a:rPr>
              <a:t>是一种加载</a:t>
            </a:r>
            <a:r>
              <a:rPr lang="en-US" altLang="zh-CN" sz="2400" dirty="0">
                <a:solidFill>
                  <a:schemeClr val="tx1"/>
                </a:solidFill>
                <a:sym typeface="+mn-ea"/>
              </a:rPr>
              <a:t>-</a:t>
            </a:r>
            <a:r>
              <a:rPr lang="zh-CN" altLang="en-US" sz="2400" dirty="0">
                <a:solidFill>
                  <a:schemeClr val="tx1"/>
                </a:solidFill>
                <a:sym typeface="+mn-ea"/>
              </a:rPr>
              <a:t>存储架构，其设计中仅有</a:t>
            </a:r>
            <a:r>
              <a:rPr lang="en-US" altLang="zh-CN" sz="2400" dirty="0">
                <a:solidFill>
                  <a:schemeClr val="tx1"/>
                </a:solidFill>
                <a:sym typeface="+mn-ea"/>
              </a:rPr>
              <a:t>load</a:t>
            </a:r>
            <a:r>
              <a:rPr lang="zh-CN" altLang="en-US" sz="2400" dirty="0">
                <a:solidFill>
                  <a:schemeClr val="tx1"/>
                </a:solidFill>
                <a:sym typeface="+mn-ea"/>
              </a:rPr>
              <a:t>和</a:t>
            </a:r>
            <a:r>
              <a:rPr lang="en-US" altLang="zh-CN" sz="2400" dirty="0">
                <a:solidFill>
                  <a:schemeClr val="tx1"/>
                </a:solidFill>
                <a:sym typeface="+mn-ea"/>
              </a:rPr>
              <a:t>store</a:t>
            </a:r>
            <a:r>
              <a:rPr lang="zh-CN" altLang="en-US" sz="2400" dirty="0">
                <a:solidFill>
                  <a:schemeClr val="tx1"/>
                </a:solidFill>
                <a:sym typeface="+mn-ea"/>
              </a:rPr>
              <a:t>指令直接与存储器进行交互，从而将处理器的运算与存储器访问分离，简化了指令集并提升了执行效率。</a:t>
            </a:r>
          </a:p>
        </p:txBody>
      </p:sp>
      <p:sp>
        <p:nvSpPr>
          <p:cNvPr id="4" name="标题 12">
            <a:extLst>
              <a:ext uri="{FF2B5EF4-FFF2-40B4-BE49-F238E27FC236}">
                <a16:creationId xmlns:a16="http://schemas.microsoft.com/office/drawing/2014/main" id="{1ACB6BAA-D4EC-4AC7-81B9-C831825795EA}"/>
              </a:ext>
            </a:extLst>
          </p:cNvPr>
          <p:cNvSpPr txBox="1">
            <a:spLocks/>
          </p:cNvSpPr>
          <p:nvPr>
            <p:custDataLst>
              <p:tags r:id="rId4"/>
            </p:custDataLst>
          </p:nvPr>
        </p:nvSpPr>
        <p:spPr>
          <a:xfrm>
            <a:off x="694800" y="3673397"/>
            <a:ext cx="11003214" cy="2659127"/>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pPr algn="just">
              <a:lnSpc>
                <a:spcPct val="150000"/>
              </a:lnSpc>
            </a:pPr>
            <a:r>
              <a:rPr lang="zh-CN" altLang="en-US" sz="2400" dirty="0">
                <a:solidFill>
                  <a:schemeClr val="tx1"/>
                </a:solidFill>
                <a:sym typeface="+mn-ea"/>
              </a:rPr>
              <a:t>在</a:t>
            </a:r>
            <a:r>
              <a:rPr lang="en-US" altLang="zh-CN" sz="2400" dirty="0">
                <a:solidFill>
                  <a:schemeClr val="tx1"/>
                </a:solidFill>
                <a:sym typeface="+mn-ea"/>
              </a:rPr>
              <a:t>RISC-V</a:t>
            </a:r>
            <a:r>
              <a:rPr lang="zh-CN" altLang="en-US" sz="2400" dirty="0">
                <a:solidFill>
                  <a:schemeClr val="tx1"/>
                </a:solidFill>
                <a:sym typeface="+mn-ea"/>
              </a:rPr>
              <a:t>架构中，读取</a:t>
            </a:r>
            <a:r>
              <a:rPr lang="en-US" altLang="zh-CN" sz="2400" dirty="0">
                <a:solidFill>
                  <a:schemeClr val="tx1"/>
                </a:solidFill>
                <a:sym typeface="+mn-ea"/>
              </a:rPr>
              <a:t>32-bit</a:t>
            </a:r>
            <a:r>
              <a:rPr lang="zh-CN" altLang="en-US" sz="2400" dirty="0">
                <a:solidFill>
                  <a:schemeClr val="tx1"/>
                </a:solidFill>
                <a:sym typeface="+mn-ea"/>
              </a:rPr>
              <a:t>常量和地址主要通过使用上位</a:t>
            </a:r>
            <a:r>
              <a:rPr lang="en-US" altLang="zh-CN" sz="2400" dirty="0">
                <a:solidFill>
                  <a:schemeClr val="tx1"/>
                </a:solidFill>
                <a:sym typeface="+mn-ea"/>
              </a:rPr>
              <a:t>20-bit</a:t>
            </a:r>
            <a:r>
              <a:rPr lang="zh-CN" altLang="en-US" sz="2400" dirty="0">
                <a:solidFill>
                  <a:schemeClr val="tx1"/>
                </a:solidFill>
                <a:sym typeface="+mn-ea"/>
              </a:rPr>
              <a:t>的指令实现。</a:t>
            </a:r>
            <a:r>
              <a:rPr lang="en-US" altLang="zh-CN" sz="2400" dirty="0">
                <a:solidFill>
                  <a:schemeClr val="tx1"/>
                </a:solidFill>
                <a:sym typeface="+mn-ea"/>
              </a:rPr>
              <a:t>LUI</a:t>
            </a:r>
            <a:r>
              <a:rPr lang="zh-CN" altLang="en-US" sz="2400" dirty="0">
                <a:solidFill>
                  <a:schemeClr val="tx1"/>
                </a:solidFill>
                <a:sym typeface="+mn-ea"/>
              </a:rPr>
              <a:t>（</a:t>
            </a:r>
            <a:r>
              <a:rPr lang="en-US" altLang="zh-CN" sz="2400" dirty="0">
                <a:solidFill>
                  <a:schemeClr val="tx1"/>
                </a:solidFill>
                <a:sym typeface="+mn-ea"/>
              </a:rPr>
              <a:t>Load Upper Immediate</a:t>
            </a:r>
            <a:r>
              <a:rPr lang="zh-CN" altLang="en-US" sz="2400" dirty="0">
                <a:solidFill>
                  <a:schemeClr val="tx1"/>
                </a:solidFill>
                <a:sym typeface="+mn-ea"/>
              </a:rPr>
              <a:t>）指令用于将</a:t>
            </a:r>
            <a:r>
              <a:rPr lang="en-US" altLang="zh-CN" sz="2400" dirty="0">
                <a:solidFill>
                  <a:schemeClr val="tx1"/>
                </a:solidFill>
                <a:sym typeface="+mn-ea"/>
              </a:rPr>
              <a:t>20-bit</a:t>
            </a:r>
            <a:r>
              <a:rPr lang="zh-CN" altLang="en-US" sz="2400" dirty="0">
                <a:solidFill>
                  <a:schemeClr val="tx1"/>
                </a:solidFill>
                <a:sym typeface="+mn-ea"/>
              </a:rPr>
              <a:t>立即数加载到寄存器的上位（</a:t>
            </a:r>
            <a:r>
              <a:rPr lang="en-US" altLang="zh-CN" sz="2400" dirty="0">
                <a:solidFill>
                  <a:schemeClr val="tx1"/>
                </a:solidFill>
                <a:sym typeface="+mn-ea"/>
              </a:rPr>
              <a:t>31~12</a:t>
            </a:r>
            <a:r>
              <a:rPr lang="zh-CN" altLang="en-US" sz="2400" dirty="0">
                <a:solidFill>
                  <a:schemeClr val="tx1"/>
                </a:solidFill>
                <a:sym typeface="+mn-ea"/>
              </a:rPr>
              <a:t>位）。</a:t>
            </a:r>
            <a:r>
              <a:rPr lang="en-US" altLang="zh-CN" sz="2400" dirty="0">
                <a:solidFill>
                  <a:schemeClr val="tx1"/>
                </a:solidFill>
                <a:sym typeface="+mn-ea"/>
              </a:rPr>
              <a:t>AUIPC</a:t>
            </a:r>
            <a:r>
              <a:rPr lang="zh-CN" altLang="en-US" sz="2400" dirty="0">
                <a:solidFill>
                  <a:schemeClr val="tx1"/>
                </a:solidFill>
                <a:sym typeface="+mn-ea"/>
              </a:rPr>
              <a:t>（</a:t>
            </a:r>
            <a:r>
              <a:rPr lang="en-US" altLang="zh-CN" sz="2400" dirty="0">
                <a:solidFill>
                  <a:schemeClr val="tx1"/>
                </a:solidFill>
                <a:sym typeface="+mn-ea"/>
              </a:rPr>
              <a:t>Add Upper Immediate to PC</a:t>
            </a:r>
            <a:r>
              <a:rPr lang="zh-CN" altLang="en-US" sz="2400" dirty="0">
                <a:solidFill>
                  <a:schemeClr val="tx1"/>
                </a:solidFill>
                <a:sym typeface="+mn-ea"/>
              </a:rPr>
              <a:t>）指令则将这</a:t>
            </a:r>
            <a:r>
              <a:rPr lang="en-US" altLang="zh-CN" sz="2400" dirty="0">
                <a:solidFill>
                  <a:schemeClr val="tx1"/>
                </a:solidFill>
                <a:sym typeface="+mn-ea"/>
              </a:rPr>
              <a:t>20-bit</a:t>
            </a:r>
            <a:r>
              <a:rPr lang="zh-CN" altLang="en-US" sz="2400" dirty="0">
                <a:solidFill>
                  <a:schemeClr val="tx1"/>
                </a:solidFill>
                <a:sym typeface="+mn-ea"/>
              </a:rPr>
              <a:t>立即数加上程序计数器（</a:t>
            </a:r>
            <a:r>
              <a:rPr lang="en-US" altLang="zh-CN" sz="2400" dirty="0">
                <a:solidFill>
                  <a:schemeClr val="tx1"/>
                </a:solidFill>
                <a:sym typeface="+mn-ea"/>
              </a:rPr>
              <a:t>PC</a:t>
            </a:r>
            <a:r>
              <a:rPr lang="zh-CN" altLang="en-US" sz="2400" dirty="0">
                <a:solidFill>
                  <a:schemeClr val="tx1"/>
                </a:solidFill>
                <a:sym typeface="+mn-ea"/>
              </a:rPr>
              <a:t>）的值，存储到一个基底寄存器，以支持相对于代码位置的地址计算。</a:t>
            </a:r>
          </a:p>
        </p:txBody>
      </p:sp>
      <p:sp>
        <p:nvSpPr>
          <p:cNvPr id="5" name="标题 12">
            <a:extLst>
              <a:ext uri="{FF2B5EF4-FFF2-40B4-BE49-F238E27FC236}">
                <a16:creationId xmlns:a16="http://schemas.microsoft.com/office/drawing/2014/main" id="{3D5C983A-8F69-4B66-8548-B6069CE0983C}"/>
              </a:ext>
            </a:extLst>
          </p:cNvPr>
          <p:cNvSpPr txBox="1">
            <a:spLocks/>
          </p:cNvSpPr>
          <p:nvPr>
            <p:custDataLst>
              <p:tags r:id="rId5"/>
            </p:custDataLst>
          </p:nvPr>
        </p:nvSpPr>
        <p:spPr>
          <a:xfrm>
            <a:off x="694800" y="2709000"/>
            <a:ext cx="11003214" cy="720000"/>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r>
              <a:rPr lang="zh-CN" altLang="en-US" dirty="0">
                <a:sym typeface="+mn-ea"/>
              </a:rPr>
              <a:t>立即数</a:t>
            </a:r>
          </a:p>
        </p:txBody>
      </p:sp>
      <p:pic>
        <p:nvPicPr>
          <p:cNvPr id="6" name="图片 5">
            <a:extLst>
              <a:ext uri="{FF2B5EF4-FFF2-40B4-BE49-F238E27FC236}">
                <a16:creationId xmlns:a16="http://schemas.microsoft.com/office/drawing/2014/main" id="{30C49D1A-D263-4315-810D-CF38502C0D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3668354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p:txBody>
          <a:bodyPr/>
          <a:lstStyle/>
          <a:p>
            <a:r>
              <a:rPr lang="zh-CN" altLang="en-US" dirty="0">
                <a:sym typeface="+mn-ea"/>
              </a:rPr>
              <a:t>函数调用、跳跃和分支</a:t>
            </a:r>
          </a:p>
        </p:txBody>
      </p:sp>
      <p:sp>
        <p:nvSpPr>
          <p:cNvPr id="3" name="矩形 2">
            <a:extLst>
              <a:ext uri="{FF2B5EF4-FFF2-40B4-BE49-F238E27FC236}">
                <a16:creationId xmlns:a16="http://schemas.microsoft.com/office/drawing/2014/main" id="{9D1A8162-ACC2-465A-98A1-5AC575B4ED9E}"/>
              </a:ext>
            </a:extLst>
          </p:cNvPr>
          <p:cNvSpPr/>
          <p:nvPr/>
        </p:nvSpPr>
        <p:spPr>
          <a:xfrm rot="5400000">
            <a:off x="5715001" y="381004"/>
            <a:ext cx="6857997" cy="6096000"/>
          </a:xfrm>
          <a:prstGeom prst="rect">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4" name="标题 12">
            <a:extLst>
              <a:ext uri="{FF2B5EF4-FFF2-40B4-BE49-F238E27FC236}">
                <a16:creationId xmlns:a16="http://schemas.microsoft.com/office/drawing/2014/main" id="{F82756D1-DFE5-4F82-9C8D-234D2AF10B63}"/>
              </a:ext>
            </a:extLst>
          </p:cNvPr>
          <p:cNvSpPr txBox="1">
            <a:spLocks/>
          </p:cNvSpPr>
          <p:nvPr>
            <p:custDataLst>
              <p:tags r:id="rId3"/>
            </p:custDataLst>
          </p:nvPr>
        </p:nvSpPr>
        <p:spPr>
          <a:xfrm>
            <a:off x="694800" y="1148273"/>
            <a:ext cx="5401199" cy="583443"/>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r>
              <a:rPr lang="en-US" altLang="zh-CN" sz="2400" dirty="0">
                <a:solidFill>
                  <a:schemeClr val="tx1"/>
                </a:solidFill>
                <a:sym typeface="+mn-ea"/>
              </a:rPr>
              <a:t>01 </a:t>
            </a:r>
            <a:r>
              <a:rPr lang="zh-CN" altLang="en-US" sz="2400" dirty="0">
                <a:solidFill>
                  <a:schemeClr val="tx1"/>
                </a:solidFill>
                <a:sym typeface="+mn-ea"/>
              </a:rPr>
              <a:t>函数调用和跳跃</a:t>
            </a:r>
          </a:p>
        </p:txBody>
      </p:sp>
      <p:sp>
        <p:nvSpPr>
          <p:cNvPr id="6" name="标题 12">
            <a:extLst>
              <a:ext uri="{FF2B5EF4-FFF2-40B4-BE49-F238E27FC236}">
                <a16:creationId xmlns:a16="http://schemas.microsoft.com/office/drawing/2014/main" id="{BC1764F5-A669-4452-9662-A63C67906F4B}"/>
              </a:ext>
            </a:extLst>
          </p:cNvPr>
          <p:cNvSpPr txBox="1">
            <a:spLocks/>
          </p:cNvSpPr>
          <p:nvPr>
            <p:custDataLst>
              <p:tags r:id="rId4"/>
            </p:custDataLst>
          </p:nvPr>
        </p:nvSpPr>
        <p:spPr>
          <a:xfrm>
            <a:off x="6495393" y="386195"/>
            <a:ext cx="5000606" cy="583443"/>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r>
              <a:rPr lang="en-US" altLang="zh-CN" sz="2400" dirty="0">
                <a:solidFill>
                  <a:schemeClr val="tx1"/>
                </a:solidFill>
                <a:sym typeface="+mn-ea"/>
              </a:rPr>
              <a:t>02 </a:t>
            </a:r>
            <a:r>
              <a:rPr lang="zh-CN" altLang="en-US" sz="2400" dirty="0">
                <a:solidFill>
                  <a:schemeClr val="tx1"/>
                </a:solidFill>
                <a:sym typeface="+mn-ea"/>
              </a:rPr>
              <a:t>分支</a:t>
            </a:r>
          </a:p>
        </p:txBody>
      </p:sp>
      <p:sp>
        <p:nvSpPr>
          <p:cNvPr id="7" name="标题 12">
            <a:extLst>
              <a:ext uri="{FF2B5EF4-FFF2-40B4-BE49-F238E27FC236}">
                <a16:creationId xmlns:a16="http://schemas.microsoft.com/office/drawing/2014/main" id="{D7F1D4CC-FF42-499D-B42D-D11EE1A1566D}"/>
              </a:ext>
            </a:extLst>
          </p:cNvPr>
          <p:cNvSpPr txBox="1">
            <a:spLocks/>
          </p:cNvSpPr>
          <p:nvPr>
            <p:custDataLst>
              <p:tags r:id="rId5"/>
            </p:custDataLst>
          </p:nvPr>
        </p:nvSpPr>
        <p:spPr>
          <a:xfrm>
            <a:off x="694801" y="1939273"/>
            <a:ext cx="4980786" cy="2567059"/>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pPr algn="just">
              <a:lnSpc>
                <a:spcPct val="150000"/>
              </a:lnSpc>
            </a:pPr>
            <a:r>
              <a:rPr lang="en-US" altLang="zh-CN" sz="2000" dirty="0">
                <a:solidFill>
                  <a:schemeClr val="tx1"/>
                </a:solidFill>
                <a:sym typeface="+mn-ea"/>
              </a:rPr>
              <a:t>JAL</a:t>
            </a:r>
            <a:r>
              <a:rPr lang="zh-CN" altLang="en-US" sz="2000" dirty="0">
                <a:solidFill>
                  <a:schemeClr val="tx1"/>
                </a:solidFill>
                <a:sym typeface="+mn-ea"/>
              </a:rPr>
              <a:t>（</a:t>
            </a:r>
            <a:r>
              <a:rPr lang="en-US" altLang="zh-CN" sz="2000" dirty="0">
                <a:solidFill>
                  <a:schemeClr val="tx1"/>
                </a:solidFill>
                <a:sym typeface="+mn-ea"/>
              </a:rPr>
              <a:t>Jump and Link</a:t>
            </a:r>
            <a:r>
              <a:rPr lang="zh-CN" altLang="en-US" sz="2000" dirty="0">
                <a:solidFill>
                  <a:schemeClr val="tx1"/>
                </a:solidFill>
                <a:sym typeface="+mn-ea"/>
              </a:rPr>
              <a:t>）指令</a:t>
            </a:r>
            <a:endParaRPr lang="en-US" altLang="zh-CN" sz="2000" dirty="0">
              <a:solidFill>
                <a:schemeClr val="tx1"/>
              </a:solidFill>
              <a:sym typeface="+mn-ea"/>
            </a:endParaRPr>
          </a:p>
          <a:p>
            <a:pPr marL="285750" indent="-285750" algn="just">
              <a:lnSpc>
                <a:spcPct val="150000"/>
              </a:lnSpc>
              <a:buFont typeface="Arial" panose="020B0604020202020204" pitchFamily="34" charset="0"/>
              <a:buChar char="•"/>
            </a:pPr>
            <a:r>
              <a:rPr lang="en-US" altLang="zh-CN" sz="1600" dirty="0">
                <a:solidFill>
                  <a:schemeClr val="tx1"/>
                </a:solidFill>
                <a:sym typeface="+mn-ea"/>
              </a:rPr>
              <a:t>JAL</a:t>
            </a:r>
            <a:r>
              <a:rPr lang="zh-CN" altLang="en-US" sz="1600" dirty="0">
                <a:solidFill>
                  <a:schemeClr val="tx1"/>
                </a:solidFill>
                <a:sym typeface="+mn-ea"/>
              </a:rPr>
              <a:t>指令用于函数调用，它将当前的程序计数器（</a:t>
            </a:r>
            <a:r>
              <a:rPr lang="en-US" altLang="zh-CN" sz="1600" dirty="0">
                <a:solidFill>
                  <a:schemeClr val="tx1"/>
                </a:solidFill>
                <a:sym typeface="+mn-ea"/>
              </a:rPr>
              <a:t>PC</a:t>
            </a:r>
            <a:r>
              <a:rPr lang="zh-CN" altLang="en-US" sz="1600" dirty="0">
                <a:solidFill>
                  <a:schemeClr val="tx1"/>
                </a:solidFill>
                <a:sym typeface="+mn-ea"/>
              </a:rPr>
              <a:t>，即返回地址）保存到一个指定的寄存器，并跳转到目标地址。</a:t>
            </a:r>
          </a:p>
          <a:p>
            <a:pPr marL="285750" indent="-285750" algn="just">
              <a:lnSpc>
                <a:spcPct val="150000"/>
              </a:lnSpc>
              <a:buFont typeface="Arial" panose="020B0604020202020204" pitchFamily="34" charset="0"/>
              <a:buChar char="•"/>
            </a:pPr>
            <a:r>
              <a:rPr lang="zh-CN" altLang="en-US" sz="1600" dirty="0">
                <a:solidFill>
                  <a:schemeClr val="tx1"/>
                </a:solidFill>
                <a:sym typeface="+mn-ea"/>
              </a:rPr>
              <a:t>这种方法通过减少存储器访问来提高执行速度。</a:t>
            </a:r>
          </a:p>
          <a:p>
            <a:pPr marL="285750" indent="-285750" algn="just">
              <a:lnSpc>
                <a:spcPct val="150000"/>
              </a:lnSpc>
              <a:buFont typeface="Arial" panose="020B0604020202020204" pitchFamily="34" charset="0"/>
              <a:buChar char="•"/>
            </a:pPr>
            <a:r>
              <a:rPr lang="en-US" altLang="zh-CN" sz="1600" dirty="0">
                <a:solidFill>
                  <a:schemeClr val="tx1"/>
                </a:solidFill>
                <a:sym typeface="+mn-ea"/>
              </a:rPr>
              <a:t>JAL</a:t>
            </a:r>
            <a:r>
              <a:rPr lang="zh-CN" altLang="en-US" sz="1600" dirty="0">
                <a:solidFill>
                  <a:schemeClr val="tx1"/>
                </a:solidFill>
                <a:sym typeface="+mn-ea"/>
              </a:rPr>
              <a:t>指令使用</a:t>
            </a:r>
            <a:r>
              <a:rPr lang="en-US" altLang="zh-CN" sz="1600" dirty="0">
                <a:solidFill>
                  <a:schemeClr val="tx1"/>
                </a:solidFill>
                <a:sym typeface="+mn-ea"/>
              </a:rPr>
              <a:t>20-bit</a:t>
            </a:r>
            <a:r>
              <a:rPr lang="zh-CN" altLang="en-US" sz="1600" dirty="0">
                <a:solidFill>
                  <a:schemeClr val="tx1"/>
                </a:solidFill>
                <a:sym typeface="+mn-ea"/>
              </a:rPr>
              <a:t>的有符号位移，通过左移一位后加到</a:t>
            </a:r>
            <a:r>
              <a:rPr lang="en-US" altLang="zh-CN" sz="1600" dirty="0">
                <a:solidFill>
                  <a:schemeClr val="tx1"/>
                </a:solidFill>
                <a:sym typeface="+mn-ea"/>
              </a:rPr>
              <a:t>PC</a:t>
            </a:r>
            <a:r>
              <a:rPr lang="zh-CN" altLang="en-US" sz="1600" dirty="0">
                <a:solidFill>
                  <a:schemeClr val="tx1"/>
                </a:solidFill>
                <a:sym typeface="+mn-ea"/>
              </a:rPr>
              <a:t>上，从而计算出新的指令地址。</a:t>
            </a:r>
          </a:p>
        </p:txBody>
      </p:sp>
      <p:sp>
        <p:nvSpPr>
          <p:cNvPr id="8" name="标题 12">
            <a:extLst>
              <a:ext uri="{FF2B5EF4-FFF2-40B4-BE49-F238E27FC236}">
                <a16:creationId xmlns:a16="http://schemas.microsoft.com/office/drawing/2014/main" id="{759560AC-4359-4F26-86FB-D2E1DB141B18}"/>
              </a:ext>
            </a:extLst>
          </p:cNvPr>
          <p:cNvSpPr txBox="1">
            <a:spLocks/>
          </p:cNvSpPr>
          <p:nvPr>
            <p:custDataLst>
              <p:tags r:id="rId6"/>
            </p:custDataLst>
          </p:nvPr>
        </p:nvSpPr>
        <p:spPr>
          <a:xfrm>
            <a:off x="694801" y="4713890"/>
            <a:ext cx="4980786" cy="1592318"/>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pPr algn="just">
              <a:lnSpc>
                <a:spcPct val="150000"/>
              </a:lnSpc>
            </a:pPr>
            <a:r>
              <a:rPr lang="en-US" altLang="zh-CN" sz="2000" dirty="0">
                <a:solidFill>
                  <a:schemeClr val="tx1"/>
                </a:solidFill>
                <a:sym typeface="+mn-ea"/>
              </a:rPr>
              <a:t>JALR</a:t>
            </a:r>
            <a:r>
              <a:rPr lang="zh-CN" altLang="en-US" sz="2000" dirty="0">
                <a:solidFill>
                  <a:schemeClr val="tx1"/>
                </a:solidFill>
                <a:sym typeface="+mn-ea"/>
              </a:rPr>
              <a:t>（</a:t>
            </a:r>
            <a:r>
              <a:rPr lang="en-US" altLang="zh-CN" sz="2000" dirty="0">
                <a:solidFill>
                  <a:schemeClr val="tx1"/>
                </a:solidFill>
                <a:sym typeface="+mn-ea"/>
              </a:rPr>
              <a:t>Jump and Link Register</a:t>
            </a:r>
            <a:r>
              <a:rPr lang="zh-CN" altLang="en-US" sz="2000" dirty="0">
                <a:solidFill>
                  <a:schemeClr val="tx1"/>
                </a:solidFill>
                <a:sym typeface="+mn-ea"/>
              </a:rPr>
              <a:t>）指令</a:t>
            </a:r>
            <a:endParaRPr lang="en-US" altLang="zh-CN" sz="2000" dirty="0">
              <a:solidFill>
                <a:schemeClr val="tx1"/>
              </a:solidFill>
              <a:sym typeface="+mn-ea"/>
            </a:endParaRPr>
          </a:p>
          <a:p>
            <a:pPr marL="285750" indent="-285750" algn="just">
              <a:lnSpc>
                <a:spcPct val="150000"/>
              </a:lnSpc>
              <a:buFont typeface="Arial" panose="020B0604020202020204" pitchFamily="34" charset="0"/>
              <a:buChar char="•"/>
            </a:pPr>
            <a:r>
              <a:rPr lang="en-US" altLang="zh-CN" sz="1600" dirty="0">
                <a:solidFill>
                  <a:schemeClr val="tx1"/>
                </a:solidFill>
                <a:sym typeface="+mn-ea"/>
              </a:rPr>
              <a:t>JALR</a:t>
            </a:r>
            <a:r>
              <a:rPr lang="zh-CN" altLang="en-US" sz="1600" dirty="0">
                <a:solidFill>
                  <a:schemeClr val="tx1"/>
                </a:solidFill>
                <a:sym typeface="+mn-ea"/>
              </a:rPr>
              <a:t>指令基于寄存器进行跳转，向基底寄存器的值添加</a:t>
            </a:r>
            <a:r>
              <a:rPr lang="en-US" altLang="zh-CN" sz="1600" dirty="0">
                <a:solidFill>
                  <a:schemeClr val="tx1"/>
                </a:solidFill>
                <a:sym typeface="+mn-ea"/>
              </a:rPr>
              <a:t>12-bit</a:t>
            </a:r>
            <a:r>
              <a:rPr lang="zh-CN" altLang="en-US" sz="1600" dirty="0">
                <a:solidFill>
                  <a:schemeClr val="tx1"/>
                </a:solidFill>
                <a:sym typeface="+mn-ea"/>
              </a:rPr>
              <a:t>的位移来计算跳转地址。</a:t>
            </a:r>
          </a:p>
          <a:p>
            <a:pPr marL="285750" indent="-285750" algn="just">
              <a:lnSpc>
                <a:spcPct val="150000"/>
              </a:lnSpc>
              <a:buFont typeface="Arial" panose="020B0604020202020204" pitchFamily="34" charset="0"/>
              <a:buChar char="•"/>
            </a:pPr>
            <a:r>
              <a:rPr lang="zh-CN" altLang="en-US" sz="1600" dirty="0">
                <a:solidFill>
                  <a:schemeClr val="tx1"/>
                </a:solidFill>
                <a:sym typeface="+mn-ea"/>
              </a:rPr>
              <a:t>这支持更复杂的跳转逻辑，如动态地址计算。</a:t>
            </a:r>
          </a:p>
        </p:txBody>
      </p:sp>
      <p:sp>
        <p:nvSpPr>
          <p:cNvPr id="9" name="标题 12">
            <a:extLst>
              <a:ext uri="{FF2B5EF4-FFF2-40B4-BE49-F238E27FC236}">
                <a16:creationId xmlns:a16="http://schemas.microsoft.com/office/drawing/2014/main" id="{644DECCF-E1D6-48E4-A7FD-1FEF79D02DD8}"/>
              </a:ext>
            </a:extLst>
          </p:cNvPr>
          <p:cNvSpPr txBox="1">
            <a:spLocks/>
          </p:cNvSpPr>
          <p:nvPr>
            <p:custDataLst>
              <p:tags r:id="rId7"/>
            </p:custDataLst>
          </p:nvPr>
        </p:nvSpPr>
        <p:spPr>
          <a:xfrm>
            <a:off x="6495393" y="1208728"/>
            <a:ext cx="5218386" cy="1875982"/>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pPr algn="just">
              <a:lnSpc>
                <a:spcPct val="150000"/>
              </a:lnSpc>
            </a:pPr>
            <a:r>
              <a:rPr lang="zh-CN" altLang="en-US" sz="2000" dirty="0">
                <a:solidFill>
                  <a:schemeClr val="tx1"/>
                </a:solidFill>
                <a:sym typeface="+mn-ea"/>
              </a:rPr>
              <a:t>条件分支</a:t>
            </a:r>
            <a:endParaRPr lang="en-US" altLang="zh-CN" sz="2000" dirty="0">
              <a:solidFill>
                <a:schemeClr val="tx1"/>
              </a:solidFill>
              <a:sym typeface="+mn-ea"/>
            </a:endParaRPr>
          </a:p>
          <a:p>
            <a:pPr marL="285750" indent="-285750" algn="just">
              <a:lnSpc>
                <a:spcPct val="150000"/>
              </a:lnSpc>
              <a:buFont typeface="Arial" panose="020B0604020202020204" pitchFamily="34" charset="0"/>
              <a:buChar char="•"/>
            </a:pPr>
            <a:r>
              <a:rPr lang="en-US" altLang="zh-CN" sz="1600" dirty="0">
                <a:solidFill>
                  <a:schemeClr val="tx1"/>
                </a:solidFill>
                <a:sym typeface="+mn-ea"/>
              </a:rPr>
              <a:t>RISC-V</a:t>
            </a:r>
            <a:r>
              <a:rPr lang="zh-CN" altLang="en-US" sz="1600" dirty="0">
                <a:solidFill>
                  <a:schemeClr val="tx1"/>
                </a:solidFill>
                <a:sym typeface="+mn-ea"/>
              </a:rPr>
              <a:t>实现条件分支通过比较寄存器的值来决定是否跳转。</a:t>
            </a:r>
          </a:p>
          <a:p>
            <a:pPr marL="285750" indent="-285750" algn="just">
              <a:lnSpc>
                <a:spcPct val="150000"/>
              </a:lnSpc>
              <a:buFont typeface="Arial" panose="020B0604020202020204" pitchFamily="34" charset="0"/>
              <a:buChar char="•"/>
            </a:pPr>
            <a:r>
              <a:rPr lang="zh-CN" altLang="en-US" sz="1600" dirty="0">
                <a:solidFill>
                  <a:schemeClr val="tx1"/>
                </a:solidFill>
                <a:sym typeface="+mn-ea"/>
              </a:rPr>
              <a:t>支持的比较类型包括等于、不等于、小于等。</a:t>
            </a:r>
          </a:p>
          <a:p>
            <a:pPr marL="285750" indent="-285750" algn="just">
              <a:lnSpc>
                <a:spcPct val="150000"/>
              </a:lnSpc>
              <a:buFont typeface="Arial" panose="020B0604020202020204" pitchFamily="34" charset="0"/>
              <a:buChar char="•"/>
            </a:pPr>
            <a:r>
              <a:rPr lang="zh-CN" altLang="en-US" sz="1600" dirty="0">
                <a:solidFill>
                  <a:schemeClr val="tx1"/>
                </a:solidFill>
                <a:sym typeface="+mn-ea"/>
              </a:rPr>
              <a:t>使用</a:t>
            </a:r>
            <a:r>
              <a:rPr lang="en-US" altLang="zh-CN" sz="1600" dirty="0">
                <a:solidFill>
                  <a:schemeClr val="tx1"/>
                </a:solidFill>
                <a:sym typeface="+mn-ea"/>
              </a:rPr>
              <a:t>12-bit</a:t>
            </a:r>
            <a:r>
              <a:rPr lang="zh-CN" altLang="en-US" sz="1600" dirty="0">
                <a:solidFill>
                  <a:schemeClr val="tx1"/>
                </a:solidFill>
                <a:sym typeface="+mn-ea"/>
              </a:rPr>
              <a:t>的有符号位移，允许</a:t>
            </a:r>
            <a:r>
              <a:rPr lang="en-US" altLang="zh-CN" sz="1600" dirty="0">
                <a:solidFill>
                  <a:schemeClr val="tx1"/>
                </a:solidFill>
                <a:sym typeface="+mn-ea"/>
              </a:rPr>
              <a:t>±4KB</a:t>
            </a:r>
            <a:r>
              <a:rPr lang="zh-CN" altLang="en-US" sz="1600" dirty="0">
                <a:solidFill>
                  <a:schemeClr val="tx1"/>
                </a:solidFill>
                <a:sym typeface="+mn-ea"/>
              </a:rPr>
              <a:t>范围内的跳转。</a:t>
            </a:r>
          </a:p>
        </p:txBody>
      </p:sp>
      <p:sp>
        <p:nvSpPr>
          <p:cNvPr id="10" name="标题 12">
            <a:extLst>
              <a:ext uri="{FF2B5EF4-FFF2-40B4-BE49-F238E27FC236}">
                <a16:creationId xmlns:a16="http://schemas.microsoft.com/office/drawing/2014/main" id="{32CF8A9B-E03F-4A5F-8FD4-08B063FD4811}"/>
              </a:ext>
            </a:extLst>
          </p:cNvPr>
          <p:cNvSpPr txBox="1">
            <a:spLocks/>
          </p:cNvSpPr>
          <p:nvPr>
            <p:custDataLst>
              <p:tags r:id="rId8"/>
            </p:custDataLst>
          </p:nvPr>
        </p:nvSpPr>
        <p:spPr>
          <a:xfrm>
            <a:off x="6495393" y="3187184"/>
            <a:ext cx="5218386" cy="1576663"/>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pPr algn="just">
              <a:lnSpc>
                <a:spcPct val="150000"/>
              </a:lnSpc>
            </a:pPr>
            <a:r>
              <a:rPr lang="zh-CN" altLang="en-US" sz="2000" dirty="0">
                <a:solidFill>
                  <a:schemeClr val="tx1"/>
                </a:solidFill>
                <a:sym typeface="+mn-ea"/>
              </a:rPr>
              <a:t>分支预测</a:t>
            </a:r>
            <a:endParaRPr lang="en-US" altLang="zh-CN" sz="2000" dirty="0">
              <a:solidFill>
                <a:schemeClr val="tx1"/>
              </a:solidFill>
              <a:sym typeface="+mn-ea"/>
            </a:endParaRPr>
          </a:p>
          <a:p>
            <a:pPr marL="285750" indent="-285750" algn="just">
              <a:lnSpc>
                <a:spcPct val="150000"/>
              </a:lnSpc>
              <a:buFont typeface="Arial" panose="020B0604020202020204" pitchFamily="34" charset="0"/>
              <a:buChar char="•"/>
            </a:pPr>
            <a:r>
              <a:rPr lang="zh-CN" altLang="en-US" sz="1600" dirty="0">
                <a:solidFill>
                  <a:schemeClr val="tx1"/>
                </a:solidFill>
                <a:sym typeface="+mn-ea"/>
              </a:rPr>
              <a:t>默认预测逻辑包括向后跳跃（如循环）预测会发生，而向前跳跃（如</a:t>
            </a:r>
            <a:r>
              <a:rPr lang="en-US" altLang="zh-CN" sz="1600" dirty="0">
                <a:solidFill>
                  <a:schemeClr val="tx1"/>
                </a:solidFill>
                <a:sym typeface="+mn-ea"/>
              </a:rPr>
              <a:t>if-else</a:t>
            </a:r>
            <a:r>
              <a:rPr lang="zh-CN" altLang="en-US" sz="1600" dirty="0">
                <a:solidFill>
                  <a:schemeClr val="tx1"/>
                </a:solidFill>
                <a:sym typeface="+mn-ea"/>
              </a:rPr>
              <a:t>结构中的</a:t>
            </a:r>
            <a:r>
              <a:rPr lang="en-US" altLang="zh-CN" sz="1600" dirty="0">
                <a:solidFill>
                  <a:schemeClr val="tx1"/>
                </a:solidFill>
                <a:sym typeface="+mn-ea"/>
              </a:rPr>
              <a:t>else</a:t>
            </a:r>
            <a:r>
              <a:rPr lang="zh-CN" altLang="en-US" sz="1600" dirty="0">
                <a:solidFill>
                  <a:schemeClr val="tx1"/>
                </a:solidFill>
                <a:sym typeface="+mn-ea"/>
              </a:rPr>
              <a:t>部分）预测不发生。</a:t>
            </a:r>
          </a:p>
          <a:p>
            <a:pPr marL="285750" indent="-285750" algn="just">
              <a:lnSpc>
                <a:spcPct val="150000"/>
              </a:lnSpc>
              <a:buFont typeface="Arial" panose="020B0604020202020204" pitchFamily="34" charset="0"/>
              <a:buChar char="•"/>
            </a:pPr>
            <a:r>
              <a:rPr lang="zh-CN" altLang="en-US" sz="1600" dirty="0">
                <a:solidFill>
                  <a:schemeClr val="tx1"/>
                </a:solidFill>
                <a:sym typeface="+mn-ea"/>
              </a:rPr>
              <a:t>这有助于优化循环和条件分支的执行效率。</a:t>
            </a:r>
          </a:p>
        </p:txBody>
      </p:sp>
      <p:sp>
        <p:nvSpPr>
          <p:cNvPr id="12" name="标题 12">
            <a:extLst>
              <a:ext uri="{FF2B5EF4-FFF2-40B4-BE49-F238E27FC236}">
                <a16:creationId xmlns:a16="http://schemas.microsoft.com/office/drawing/2014/main" id="{F60959FE-73D7-4D1C-82B4-3AC918A75DFB}"/>
              </a:ext>
            </a:extLst>
          </p:cNvPr>
          <p:cNvSpPr txBox="1">
            <a:spLocks/>
          </p:cNvSpPr>
          <p:nvPr>
            <p:custDataLst>
              <p:tags r:id="rId9"/>
            </p:custDataLst>
          </p:nvPr>
        </p:nvSpPr>
        <p:spPr>
          <a:xfrm>
            <a:off x="6495393" y="4897856"/>
            <a:ext cx="5218386" cy="1576663"/>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pPr algn="just">
              <a:lnSpc>
                <a:spcPct val="150000"/>
              </a:lnSpc>
            </a:pPr>
            <a:r>
              <a:rPr lang="zh-CN" altLang="en-US" sz="2000" dirty="0">
                <a:solidFill>
                  <a:schemeClr val="tx1"/>
                </a:solidFill>
                <a:sym typeface="+mn-ea"/>
              </a:rPr>
              <a:t>无条件跳跃</a:t>
            </a:r>
            <a:endParaRPr lang="en-US" altLang="zh-CN" sz="2000" dirty="0">
              <a:solidFill>
                <a:schemeClr val="tx1"/>
              </a:solidFill>
              <a:sym typeface="+mn-ea"/>
            </a:endParaRPr>
          </a:p>
          <a:p>
            <a:pPr marL="285750" indent="-285750" algn="just">
              <a:lnSpc>
                <a:spcPct val="150000"/>
              </a:lnSpc>
              <a:buFont typeface="Arial" panose="020B0604020202020204" pitchFamily="34" charset="0"/>
              <a:buChar char="•"/>
            </a:pPr>
            <a:r>
              <a:rPr lang="en-US" altLang="zh-CN" sz="1600" dirty="0">
                <a:solidFill>
                  <a:schemeClr val="tx1"/>
                </a:solidFill>
                <a:sym typeface="+mn-ea"/>
              </a:rPr>
              <a:t>JAL</a:t>
            </a:r>
            <a:r>
              <a:rPr lang="zh-CN" altLang="en-US" sz="1600" dirty="0">
                <a:solidFill>
                  <a:schemeClr val="tx1"/>
                </a:solidFill>
                <a:sym typeface="+mn-ea"/>
              </a:rPr>
              <a:t>和</a:t>
            </a:r>
            <a:r>
              <a:rPr lang="en-US" altLang="zh-CN" sz="1600" dirty="0">
                <a:solidFill>
                  <a:schemeClr val="tx1"/>
                </a:solidFill>
                <a:sym typeface="+mn-ea"/>
              </a:rPr>
              <a:t>JALR</a:t>
            </a:r>
            <a:r>
              <a:rPr lang="zh-CN" altLang="en-US" sz="1600" dirty="0">
                <a:solidFill>
                  <a:schemeClr val="tx1"/>
                </a:solidFill>
                <a:sym typeface="+mn-ea"/>
              </a:rPr>
              <a:t>指令也可用于无条件跳跃。</a:t>
            </a:r>
          </a:p>
          <a:p>
            <a:pPr marL="285750" indent="-285750" algn="just">
              <a:lnSpc>
                <a:spcPct val="150000"/>
              </a:lnSpc>
              <a:buFont typeface="Arial" panose="020B0604020202020204" pitchFamily="34" charset="0"/>
              <a:buChar char="•"/>
            </a:pPr>
            <a:r>
              <a:rPr lang="zh-CN" altLang="en-US" sz="1600" dirty="0">
                <a:solidFill>
                  <a:schemeClr val="tx1"/>
                </a:solidFill>
                <a:sym typeface="+mn-ea"/>
              </a:rPr>
              <a:t>当目标寄存器是零寄存器（</a:t>
            </a:r>
            <a:r>
              <a:rPr lang="en-US" altLang="zh-CN" sz="1600" dirty="0">
                <a:solidFill>
                  <a:schemeClr val="tx1"/>
                </a:solidFill>
                <a:sym typeface="+mn-ea"/>
              </a:rPr>
              <a:t>x0</a:t>
            </a:r>
            <a:r>
              <a:rPr lang="zh-CN" altLang="en-US" sz="1600" dirty="0">
                <a:solidFill>
                  <a:schemeClr val="tx1"/>
                </a:solidFill>
                <a:sym typeface="+mn-ea"/>
              </a:rPr>
              <a:t>）时，实现的是纯跳转功能，即跳转时不保存返回地址。</a:t>
            </a:r>
          </a:p>
        </p:txBody>
      </p:sp>
      <p:pic>
        <p:nvPicPr>
          <p:cNvPr id="11" name="图片 10">
            <a:extLst>
              <a:ext uri="{FF2B5EF4-FFF2-40B4-BE49-F238E27FC236}">
                <a16:creationId xmlns:a16="http://schemas.microsoft.com/office/drawing/2014/main" id="{4667639A-EDCD-4193-8D1F-C8389C109A4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2417681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p:txBody>
          <a:bodyPr/>
          <a:lstStyle/>
          <a:p>
            <a:r>
              <a:rPr lang="zh-CN" altLang="en-US" dirty="0">
                <a:sym typeface="+mn-ea"/>
              </a:rPr>
              <a:t>算术和逻辑集</a:t>
            </a:r>
          </a:p>
        </p:txBody>
      </p:sp>
      <p:graphicFrame>
        <p:nvGraphicFramePr>
          <p:cNvPr id="2" name="表格 2">
            <a:extLst>
              <a:ext uri="{FF2B5EF4-FFF2-40B4-BE49-F238E27FC236}">
                <a16:creationId xmlns:a16="http://schemas.microsoft.com/office/drawing/2014/main" id="{1E9B0F99-3D41-46A1-BB5B-469E2BC1FD26}"/>
              </a:ext>
            </a:extLst>
          </p:cNvPr>
          <p:cNvGraphicFramePr>
            <a:graphicFrameLocks noGrp="1"/>
          </p:cNvGraphicFramePr>
          <p:nvPr>
            <p:extLst>
              <p:ext uri="{D42A27DB-BD31-4B8C-83A1-F6EECF244321}">
                <p14:modId xmlns:p14="http://schemas.microsoft.com/office/powerpoint/2010/main" val="895610041"/>
              </p:ext>
            </p:extLst>
          </p:nvPr>
        </p:nvGraphicFramePr>
        <p:xfrm>
          <a:off x="694800" y="1444879"/>
          <a:ext cx="10726733" cy="3398052"/>
        </p:xfrm>
        <a:graphic>
          <a:graphicData uri="http://schemas.openxmlformats.org/drawingml/2006/table">
            <a:tbl>
              <a:tblPr firstRow="1" bandRow="1">
                <a:tableStyleId>{3B4B98B0-60AC-42C2-AFA5-B58CD77FA1E5}</a:tableStyleId>
              </a:tblPr>
              <a:tblGrid>
                <a:gridCol w="1775912">
                  <a:extLst>
                    <a:ext uri="{9D8B030D-6E8A-4147-A177-3AD203B41FA5}">
                      <a16:colId xmlns:a16="http://schemas.microsoft.com/office/drawing/2014/main" val="653755217"/>
                    </a:ext>
                  </a:extLst>
                </a:gridCol>
                <a:gridCol w="5765620">
                  <a:extLst>
                    <a:ext uri="{9D8B030D-6E8A-4147-A177-3AD203B41FA5}">
                      <a16:colId xmlns:a16="http://schemas.microsoft.com/office/drawing/2014/main" val="2732909502"/>
                    </a:ext>
                  </a:extLst>
                </a:gridCol>
                <a:gridCol w="3185201">
                  <a:extLst>
                    <a:ext uri="{9D8B030D-6E8A-4147-A177-3AD203B41FA5}">
                      <a16:colId xmlns:a16="http://schemas.microsoft.com/office/drawing/2014/main" val="2618181373"/>
                    </a:ext>
                  </a:extLst>
                </a:gridCol>
              </a:tblGrid>
              <a:tr h="566342">
                <a:tc>
                  <a:txBody>
                    <a:bodyPr/>
                    <a:lstStyle/>
                    <a:p>
                      <a:pPr algn="ctr"/>
                      <a:r>
                        <a:rPr lang="zh-CN" altLang="en-US" dirty="0"/>
                        <a:t>子集</a:t>
                      </a:r>
                    </a:p>
                  </a:txBody>
                  <a:tcPr anchor="ctr"/>
                </a:tc>
                <a:tc>
                  <a:txBody>
                    <a:bodyPr/>
                    <a:lstStyle/>
                    <a:p>
                      <a:pPr algn="ctr"/>
                      <a:r>
                        <a:rPr lang="zh-CN" altLang="en-US" dirty="0"/>
                        <a:t>内容</a:t>
                      </a:r>
                    </a:p>
                  </a:txBody>
                  <a:tcPr anchor="ctr"/>
                </a:tc>
                <a:tc>
                  <a:txBody>
                    <a:bodyPr/>
                    <a:lstStyle/>
                    <a:p>
                      <a:pPr algn="ctr"/>
                      <a:r>
                        <a:rPr lang="zh-CN" altLang="en-US" dirty="0"/>
                        <a:t>分类</a:t>
                      </a:r>
                    </a:p>
                  </a:txBody>
                  <a:tcPr anchor="ctr"/>
                </a:tc>
                <a:extLst>
                  <a:ext uri="{0D108BD9-81ED-4DB2-BD59-A6C34878D82A}">
                    <a16:rowId xmlns:a16="http://schemas.microsoft.com/office/drawing/2014/main" val="3700289750"/>
                  </a:ext>
                </a:extLst>
              </a:tr>
              <a:tr h="566342">
                <a:tc>
                  <a:txBody>
                    <a:bodyPr/>
                    <a:lstStyle/>
                    <a:p>
                      <a:pPr algn="ctr"/>
                      <a:r>
                        <a:rPr lang="en-US" altLang="zh-CN" dirty="0"/>
                        <a:t>I</a:t>
                      </a:r>
                      <a:r>
                        <a:rPr lang="zh-CN" altLang="en-US" dirty="0"/>
                        <a:t>子集</a:t>
                      </a:r>
                    </a:p>
                  </a:txBody>
                  <a:tcPr anchor="ctr"/>
                </a:tc>
                <a:tc>
                  <a:txBody>
                    <a:bodyPr/>
                    <a:lstStyle/>
                    <a:p>
                      <a:pPr algn="ctr"/>
                      <a:r>
                        <a:rPr lang="zh-CN" altLang="en-US" dirty="0"/>
                        <a:t>加法、减法、位移、位操作和比较分支</a:t>
                      </a:r>
                    </a:p>
                  </a:txBody>
                  <a:tcPr anchor="ctr"/>
                </a:tc>
                <a:tc>
                  <a:txBody>
                    <a:bodyPr/>
                    <a:lstStyle/>
                    <a:p>
                      <a:pPr algn="ctr"/>
                      <a:r>
                        <a:rPr lang="zh-CN" altLang="en-US" dirty="0"/>
                        <a:t>基本操作</a:t>
                      </a:r>
                    </a:p>
                  </a:txBody>
                  <a:tcPr anchor="ctr"/>
                </a:tc>
                <a:extLst>
                  <a:ext uri="{0D108BD9-81ED-4DB2-BD59-A6C34878D82A}">
                    <a16:rowId xmlns:a16="http://schemas.microsoft.com/office/drawing/2014/main" val="3495773103"/>
                  </a:ext>
                </a:extLst>
              </a:tr>
              <a:tr h="566342">
                <a:tc>
                  <a:txBody>
                    <a:bodyPr/>
                    <a:lstStyle/>
                    <a:p>
                      <a:pPr algn="ctr"/>
                      <a:r>
                        <a:rPr lang="en-US" altLang="zh-CN" dirty="0"/>
                        <a:t>M</a:t>
                      </a:r>
                      <a:r>
                        <a:rPr lang="zh-CN" altLang="en-US" dirty="0"/>
                        <a:t>子集</a:t>
                      </a:r>
                    </a:p>
                  </a:txBody>
                  <a:tcPr anchor="ctr"/>
                </a:tc>
                <a:tc>
                  <a:txBody>
                    <a:bodyPr/>
                    <a:lstStyle/>
                    <a:p>
                      <a:pPr algn="ctr"/>
                      <a:r>
                        <a:rPr lang="zh-CN" altLang="en-US" dirty="0"/>
                        <a:t>整数的乘法和除法</a:t>
                      </a:r>
                    </a:p>
                  </a:txBody>
                  <a:tcPr anchor="ctr"/>
                </a:tc>
                <a:tc>
                  <a:txBody>
                    <a:bodyPr/>
                    <a:lstStyle/>
                    <a:p>
                      <a:pPr algn="ctr"/>
                      <a:r>
                        <a:rPr lang="zh-CN" altLang="en-US" dirty="0"/>
                        <a:t>整数乘法和除法</a:t>
                      </a:r>
                    </a:p>
                  </a:txBody>
                  <a:tcPr anchor="ctr"/>
                </a:tc>
                <a:extLst>
                  <a:ext uri="{0D108BD9-81ED-4DB2-BD59-A6C34878D82A}">
                    <a16:rowId xmlns:a16="http://schemas.microsoft.com/office/drawing/2014/main" val="3554219539"/>
                  </a:ext>
                </a:extLst>
              </a:tr>
              <a:tr h="566342">
                <a:tc>
                  <a:txBody>
                    <a:bodyPr/>
                    <a:lstStyle/>
                    <a:p>
                      <a:pPr algn="ctr"/>
                      <a:r>
                        <a:rPr lang="en-US" altLang="zh-CN" dirty="0"/>
                        <a:t>F</a:t>
                      </a:r>
                      <a:r>
                        <a:rPr lang="zh-CN" altLang="en-US" dirty="0"/>
                        <a:t>子集</a:t>
                      </a:r>
                    </a:p>
                  </a:txBody>
                  <a:tcPr anchor="ctr"/>
                </a:tc>
                <a:tc>
                  <a:txBody>
                    <a:bodyPr/>
                    <a:lstStyle/>
                    <a:p>
                      <a:pPr algn="ctr"/>
                      <a:r>
                        <a:rPr lang="zh-CN" altLang="en-US" dirty="0"/>
                        <a:t>单精度浮点运算</a:t>
                      </a:r>
                    </a:p>
                  </a:txBody>
                  <a:tcPr anchor="ctr"/>
                </a:tc>
                <a:tc rowSpan="3">
                  <a:txBody>
                    <a:bodyPr/>
                    <a:lstStyle/>
                    <a:p>
                      <a:pPr algn="ctr"/>
                      <a:r>
                        <a:rPr lang="zh-CN" altLang="en-US" dirty="0"/>
                        <a:t>浮点运算</a:t>
                      </a:r>
                    </a:p>
                  </a:txBody>
                  <a:tcPr anchor="ctr"/>
                </a:tc>
                <a:extLst>
                  <a:ext uri="{0D108BD9-81ED-4DB2-BD59-A6C34878D82A}">
                    <a16:rowId xmlns:a16="http://schemas.microsoft.com/office/drawing/2014/main" val="3615122215"/>
                  </a:ext>
                </a:extLst>
              </a:tr>
              <a:tr h="566342">
                <a:tc>
                  <a:txBody>
                    <a:bodyPr/>
                    <a:lstStyle/>
                    <a:p>
                      <a:pPr algn="ctr"/>
                      <a:r>
                        <a:rPr lang="en-US" altLang="zh-CN" dirty="0"/>
                        <a:t>D</a:t>
                      </a:r>
                      <a:r>
                        <a:rPr lang="zh-CN" altLang="en-US" dirty="0"/>
                        <a:t>子集</a:t>
                      </a:r>
                    </a:p>
                  </a:txBody>
                  <a:tcPr anchor="ctr"/>
                </a:tc>
                <a:tc>
                  <a:txBody>
                    <a:bodyPr/>
                    <a:lstStyle/>
                    <a:p>
                      <a:pPr algn="ctr"/>
                      <a:r>
                        <a:rPr lang="zh-CN" altLang="en-US" dirty="0"/>
                        <a:t>双精度浮点运算</a:t>
                      </a:r>
                    </a:p>
                  </a:txBody>
                  <a:tcPr anchor="ctr"/>
                </a:tc>
                <a:tc vMerge="1">
                  <a:txBody>
                    <a:bodyPr/>
                    <a:lstStyle/>
                    <a:p>
                      <a:r>
                        <a:rPr lang="zh-CN" altLang="en-US"/>
                        <a:t>浮点运算</a:t>
                      </a:r>
                      <a:endParaRPr lang="zh-CN" altLang="en-US" dirty="0"/>
                    </a:p>
                  </a:txBody>
                  <a:tcPr/>
                </a:tc>
                <a:extLst>
                  <a:ext uri="{0D108BD9-81ED-4DB2-BD59-A6C34878D82A}">
                    <a16:rowId xmlns:a16="http://schemas.microsoft.com/office/drawing/2014/main" val="4172423657"/>
                  </a:ext>
                </a:extLst>
              </a:tr>
              <a:tr h="566342">
                <a:tc>
                  <a:txBody>
                    <a:bodyPr/>
                    <a:lstStyle/>
                    <a:p>
                      <a:pPr algn="ctr"/>
                      <a:r>
                        <a:rPr lang="en-US" altLang="zh-CN" dirty="0"/>
                        <a:t>Q</a:t>
                      </a:r>
                      <a:r>
                        <a:rPr lang="zh-CN" altLang="en-US" dirty="0"/>
                        <a:t>子集</a:t>
                      </a:r>
                    </a:p>
                  </a:txBody>
                  <a:tcPr anchor="ctr"/>
                </a:tc>
                <a:tc>
                  <a:txBody>
                    <a:bodyPr/>
                    <a:lstStyle/>
                    <a:p>
                      <a:pPr algn="ctr"/>
                      <a:r>
                        <a:rPr lang="en-US" altLang="zh-CN" dirty="0"/>
                        <a:t>128</a:t>
                      </a:r>
                      <a:r>
                        <a:rPr lang="zh-CN" altLang="en-US" dirty="0"/>
                        <a:t>位的四精度浮点运算</a:t>
                      </a:r>
                    </a:p>
                  </a:txBody>
                  <a:tcPr anchor="ctr"/>
                </a:tc>
                <a:tc vMerge="1">
                  <a:txBody>
                    <a:bodyPr/>
                    <a:lstStyle/>
                    <a:p>
                      <a:r>
                        <a:rPr lang="zh-CN" altLang="en-US" dirty="0"/>
                        <a:t>浮点运算</a:t>
                      </a:r>
                    </a:p>
                  </a:txBody>
                  <a:tcPr/>
                </a:tc>
                <a:extLst>
                  <a:ext uri="{0D108BD9-81ED-4DB2-BD59-A6C34878D82A}">
                    <a16:rowId xmlns:a16="http://schemas.microsoft.com/office/drawing/2014/main" val="4168541518"/>
                  </a:ext>
                </a:extLst>
              </a:tr>
            </a:tbl>
          </a:graphicData>
        </a:graphic>
      </p:graphicFrame>
      <p:sp>
        <p:nvSpPr>
          <p:cNvPr id="4" name="标题 12">
            <a:extLst>
              <a:ext uri="{FF2B5EF4-FFF2-40B4-BE49-F238E27FC236}">
                <a16:creationId xmlns:a16="http://schemas.microsoft.com/office/drawing/2014/main" id="{9575D6D7-10A3-47E9-B19C-CF3236544A11}"/>
              </a:ext>
            </a:extLst>
          </p:cNvPr>
          <p:cNvSpPr txBox="1">
            <a:spLocks/>
          </p:cNvSpPr>
          <p:nvPr>
            <p:custDataLst>
              <p:tags r:id="rId3"/>
            </p:custDataLst>
          </p:nvPr>
        </p:nvSpPr>
        <p:spPr>
          <a:xfrm>
            <a:off x="694801" y="5160512"/>
            <a:ext cx="10726732" cy="1210866"/>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pPr algn="just">
              <a:lnSpc>
                <a:spcPct val="150000"/>
              </a:lnSpc>
            </a:pPr>
            <a:r>
              <a:rPr lang="zh-CN" altLang="en-US" sz="2000" dirty="0">
                <a:solidFill>
                  <a:schemeClr val="tx1"/>
                </a:solidFill>
                <a:sym typeface="+mn-ea"/>
              </a:rPr>
              <a:t>运算错误处理</a:t>
            </a:r>
            <a:endParaRPr lang="en-US" altLang="zh-CN" sz="2000" dirty="0">
              <a:solidFill>
                <a:schemeClr val="tx1"/>
              </a:solidFill>
              <a:sym typeface="+mn-ea"/>
            </a:endParaRPr>
          </a:p>
          <a:p>
            <a:pPr marL="285750" indent="-285750" algn="just">
              <a:lnSpc>
                <a:spcPct val="150000"/>
              </a:lnSpc>
              <a:buFont typeface="Arial" panose="020B0604020202020204" pitchFamily="34" charset="0"/>
              <a:buChar char="•"/>
            </a:pPr>
            <a:r>
              <a:rPr lang="zh-CN" altLang="en-US" sz="1600" dirty="0">
                <a:solidFill>
                  <a:schemeClr val="tx1"/>
                </a:solidFill>
                <a:sym typeface="+mn-ea"/>
              </a:rPr>
              <a:t>运算错误（如溢出或除以零）不引发异常，而是生成默认的合理数值。</a:t>
            </a:r>
          </a:p>
          <a:p>
            <a:pPr marL="285750" indent="-285750" algn="just">
              <a:lnSpc>
                <a:spcPct val="150000"/>
              </a:lnSpc>
              <a:buFont typeface="Arial" panose="020B0604020202020204" pitchFamily="34" charset="0"/>
              <a:buChar char="•"/>
            </a:pPr>
            <a:r>
              <a:rPr lang="zh-CN" altLang="en-US" sz="1600" dirty="0">
                <a:solidFill>
                  <a:schemeClr val="tx1"/>
                </a:solidFill>
                <a:sym typeface="+mn-ea"/>
              </a:rPr>
              <a:t>错误通过状态位标示，以便进行错误处理。</a:t>
            </a:r>
          </a:p>
        </p:txBody>
      </p:sp>
      <p:pic>
        <p:nvPicPr>
          <p:cNvPr id="5" name="图片 4">
            <a:extLst>
              <a:ext uri="{FF2B5EF4-FFF2-40B4-BE49-F238E27FC236}">
                <a16:creationId xmlns:a16="http://schemas.microsoft.com/office/drawing/2014/main" id="{F8C42A66-BCAB-4924-9B24-6F47E3A9B2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744439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p:txBody>
          <a:bodyPr/>
          <a:lstStyle/>
          <a:p>
            <a:r>
              <a:rPr lang="zh-CN" altLang="en-US" dirty="0">
                <a:sym typeface="+mn-ea"/>
              </a:rPr>
              <a:t>原子内存操作</a:t>
            </a:r>
          </a:p>
        </p:txBody>
      </p:sp>
      <p:sp>
        <p:nvSpPr>
          <p:cNvPr id="4" name="文本框 3">
            <a:extLst>
              <a:ext uri="{FF2B5EF4-FFF2-40B4-BE49-F238E27FC236}">
                <a16:creationId xmlns:a16="http://schemas.microsoft.com/office/drawing/2014/main" id="{C07183EC-DC8D-4B7E-920D-F023CBF4559D}"/>
              </a:ext>
            </a:extLst>
          </p:cNvPr>
          <p:cNvSpPr txBox="1"/>
          <p:nvPr/>
        </p:nvSpPr>
        <p:spPr>
          <a:xfrm>
            <a:off x="694799" y="1359363"/>
            <a:ext cx="10800000" cy="2796407"/>
          </a:xfrm>
          <a:prstGeom prst="rect">
            <a:avLst/>
          </a:prstGeom>
          <a:noFill/>
        </p:spPr>
        <p:txBody>
          <a:bodyPr wrap="square">
            <a:spAutoFit/>
          </a:bodyPr>
          <a:lstStyle/>
          <a:p>
            <a:pPr algn="just">
              <a:lnSpc>
                <a:spcPct val="150000"/>
              </a:lnSpc>
            </a:pPr>
            <a:r>
              <a:rPr lang="en-US" altLang="zh-CN" sz="2400" dirty="0"/>
              <a:t>RISC-V </a:t>
            </a:r>
            <a:r>
              <a:rPr lang="zh-CN" altLang="en-US" sz="2400" dirty="0"/>
              <a:t>支持计算机在多个 </a:t>
            </a:r>
            <a:r>
              <a:rPr lang="en-US" altLang="zh-CN" sz="2400" dirty="0"/>
              <a:t>CPU </a:t>
            </a:r>
            <a:r>
              <a:rPr lang="zh-CN" altLang="en-US" sz="2400" dirty="0"/>
              <a:t>与线程之间共享存储器。</a:t>
            </a:r>
            <a:r>
              <a:rPr lang="en-US" altLang="zh-CN" sz="2400" dirty="0"/>
              <a:t>RISC-V </a:t>
            </a:r>
            <a:r>
              <a:rPr lang="zh-CN" altLang="en-US" sz="2400" dirty="0"/>
              <a:t>的标准存储器同步模式是“释放一致”原则。也就是说，读取和写入顺序可以被重排，但是有些读取可以被设置成“获取”（</a:t>
            </a:r>
            <a:r>
              <a:rPr lang="en-US" altLang="zh-CN" sz="2400" dirty="0"/>
              <a:t>acquire</a:t>
            </a:r>
            <a:r>
              <a:rPr lang="zh-CN" altLang="en-US" sz="2400" dirty="0"/>
              <a:t>）运算，必须在其后的访问之前被执行；有些写入可以被当作“释放”（</a:t>
            </a:r>
            <a:r>
              <a:rPr lang="en-US" altLang="zh-CN" sz="2400" dirty="0"/>
              <a:t>release</a:t>
            </a:r>
            <a:r>
              <a:rPr lang="zh-CN" altLang="en-US" sz="2400" dirty="0"/>
              <a:t>）运算，必须在其之前的访问的后面执行。</a:t>
            </a:r>
          </a:p>
        </p:txBody>
      </p:sp>
      <p:pic>
        <p:nvPicPr>
          <p:cNvPr id="5" name="图片 4">
            <a:extLst>
              <a:ext uri="{FF2B5EF4-FFF2-40B4-BE49-F238E27FC236}">
                <a16:creationId xmlns:a16="http://schemas.microsoft.com/office/drawing/2014/main" id="{3D19AA24-A8E7-45EF-B6BA-CCC41D6805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590745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D3DDD7F3-768F-4303-8417-E6448A3D6B95}"/>
              </a:ext>
            </a:extLst>
          </p:cNvPr>
          <p:cNvSpPr/>
          <p:nvPr/>
        </p:nvSpPr>
        <p:spPr>
          <a:xfrm>
            <a:off x="4287788" y="92548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32B41D17-531C-4513-AE47-30AFDB3F8A84}"/>
              </a:ext>
            </a:extLst>
          </p:cNvPr>
          <p:cNvSpPr txBox="1"/>
          <p:nvPr/>
        </p:nvSpPr>
        <p:spPr>
          <a:xfrm>
            <a:off x="5068996" y="992744"/>
            <a:ext cx="3807877"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a:ea typeface="微软雅黑"/>
                <a:cs typeface="+mn-cs"/>
              </a:rPr>
              <a:t>引言</a:t>
            </a:r>
            <a:endParaRPr kumimoji="0" lang="zh-CN" altLang="en-US" sz="1600" b="1" u="none" strike="noStrike" kern="1200" cap="none" spc="0" normalizeH="0" baseline="0" noProof="0" dirty="0">
              <a:ln>
                <a:noFill/>
              </a:ln>
              <a:solidFill>
                <a:schemeClr val="bg1"/>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C9B0CCF7-51BD-491D-8DC1-E8C24E9F87C1}"/>
              </a:ext>
            </a:extLst>
          </p:cNvPr>
          <p:cNvSpPr/>
          <p:nvPr/>
        </p:nvSpPr>
        <p:spPr>
          <a:xfrm>
            <a:off x="4287788" y="1868280"/>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CC147437-8C7E-4543-B9FE-8302F8200494}"/>
              </a:ext>
            </a:extLst>
          </p:cNvPr>
          <p:cNvSpPr txBox="1"/>
          <p:nvPr/>
        </p:nvSpPr>
        <p:spPr>
          <a:xfrm>
            <a:off x="5068996" y="1935542"/>
            <a:ext cx="3807877"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bg1"/>
                </a:solidFill>
                <a:effectLst/>
                <a:uLnTx/>
                <a:uFillTx/>
                <a:latin typeface="微软雅黑"/>
                <a:ea typeface="微软雅黑"/>
                <a:cs typeface="+mn-cs"/>
              </a:rPr>
              <a:t>RISC-V </a:t>
            </a:r>
            <a:r>
              <a:rPr kumimoji="0" lang="zh-CN" altLang="en-US" sz="2400" b="1" i="0" u="none" strike="noStrike" kern="1200" cap="none" spc="0" normalizeH="0" baseline="0" noProof="0" dirty="0">
                <a:ln>
                  <a:noFill/>
                </a:ln>
                <a:solidFill>
                  <a:schemeClr val="bg1"/>
                </a:solidFill>
                <a:effectLst/>
                <a:uLnTx/>
                <a:uFillTx/>
                <a:latin typeface="微软雅黑"/>
                <a:ea typeface="微软雅黑"/>
                <a:cs typeface="+mn-cs"/>
              </a:rPr>
              <a:t>架构技术发展</a:t>
            </a:r>
            <a:endParaRPr kumimoji="0" lang="zh-CN" altLang="en-US" sz="1600" b="1" u="none" strike="noStrike" kern="1200" cap="none" spc="0" normalizeH="0" baseline="0" noProof="0" dirty="0">
              <a:ln>
                <a:noFill/>
              </a:ln>
              <a:solidFill>
                <a:schemeClr val="bg1"/>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F6B3086C-48A3-431E-840F-1B653F3EDF94}"/>
              </a:ext>
            </a:extLst>
          </p:cNvPr>
          <p:cNvSpPr/>
          <p:nvPr/>
        </p:nvSpPr>
        <p:spPr>
          <a:xfrm>
            <a:off x="4287788" y="2811078"/>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9487DCAF-66D0-402F-9195-B95910A6BF1C}"/>
              </a:ext>
            </a:extLst>
          </p:cNvPr>
          <p:cNvSpPr txBox="1"/>
          <p:nvPr/>
        </p:nvSpPr>
        <p:spPr>
          <a:xfrm>
            <a:off x="5068996" y="2878340"/>
            <a:ext cx="3807877"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a:ea typeface="微软雅黑"/>
                <a:cs typeface="+mn-cs"/>
              </a:rPr>
              <a:t>玄铁 </a:t>
            </a:r>
            <a:r>
              <a:rPr kumimoji="0" lang="en-US" altLang="zh-CN" sz="2400" b="1" i="0" u="none" strike="noStrike" kern="1200" cap="none" spc="0" normalizeH="0" baseline="0" noProof="0" dirty="0">
                <a:ln>
                  <a:noFill/>
                </a:ln>
                <a:solidFill>
                  <a:schemeClr val="bg1"/>
                </a:solidFill>
                <a:effectLst/>
                <a:uLnTx/>
                <a:uFillTx/>
                <a:latin typeface="微软雅黑"/>
                <a:ea typeface="微软雅黑"/>
                <a:cs typeface="+mn-cs"/>
              </a:rPr>
              <a:t>C906 </a:t>
            </a:r>
            <a:r>
              <a:rPr kumimoji="0" lang="zh-CN" altLang="en-US" sz="2400" b="1" i="0" u="none" strike="noStrike" kern="1200" cap="none" spc="0" normalizeH="0" baseline="0" noProof="0" dirty="0">
                <a:ln>
                  <a:noFill/>
                </a:ln>
                <a:solidFill>
                  <a:schemeClr val="bg1"/>
                </a:solidFill>
                <a:effectLst/>
                <a:uLnTx/>
                <a:uFillTx/>
                <a:latin typeface="微软雅黑"/>
                <a:ea typeface="微软雅黑"/>
                <a:cs typeface="+mn-cs"/>
              </a:rPr>
              <a:t>处理器详解</a:t>
            </a:r>
            <a:endParaRPr kumimoji="0" lang="zh-CN" altLang="en-US" sz="1600" b="1" u="none" strike="noStrike" kern="1200" cap="none" spc="0" normalizeH="0" baseline="0" noProof="0" dirty="0">
              <a:ln>
                <a:noFill/>
              </a:ln>
              <a:solidFill>
                <a:schemeClr val="bg1"/>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BE6E78C2-C387-4733-A8CF-52F519BBE183}"/>
              </a:ext>
            </a:extLst>
          </p:cNvPr>
          <p:cNvSpPr/>
          <p:nvPr/>
        </p:nvSpPr>
        <p:spPr>
          <a:xfrm>
            <a:off x="4287788" y="3753876"/>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文本框 19">
            <a:extLst>
              <a:ext uri="{FF2B5EF4-FFF2-40B4-BE49-F238E27FC236}">
                <a16:creationId xmlns:a16="http://schemas.microsoft.com/office/drawing/2014/main" id="{595D2D00-44AC-483E-BC22-4F143258C2EB}"/>
              </a:ext>
            </a:extLst>
          </p:cNvPr>
          <p:cNvSpPr txBox="1"/>
          <p:nvPr/>
        </p:nvSpPr>
        <p:spPr>
          <a:xfrm>
            <a:off x="5068996" y="3821138"/>
            <a:ext cx="3807877"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bg1"/>
                </a:solidFill>
                <a:effectLst/>
                <a:uLnTx/>
                <a:uFillTx/>
                <a:latin typeface="微软雅黑"/>
                <a:ea typeface="微软雅黑"/>
                <a:cs typeface="+mn-cs"/>
              </a:rPr>
              <a:t>RISC-V </a:t>
            </a:r>
            <a:r>
              <a:rPr kumimoji="0" lang="zh-CN" altLang="en-US" sz="2400" b="1" i="0" u="none" strike="noStrike" kern="1200" cap="none" spc="0" normalizeH="0" baseline="0" noProof="0" dirty="0">
                <a:ln>
                  <a:noFill/>
                </a:ln>
                <a:solidFill>
                  <a:schemeClr val="bg1"/>
                </a:solidFill>
                <a:effectLst/>
                <a:uLnTx/>
                <a:uFillTx/>
                <a:latin typeface="微软雅黑"/>
                <a:ea typeface="微软雅黑"/>
                <a:cs typeface="+mn-cs"/>
              </a:rPr>
              <a:t>架构性能分析</a:t>
            </a:r>
            <a:endParaRPr kumimoji="0" lang="zh-CN" altLang="en-US" sz="1600" b="1" u="none" strike="noStrike" kern="1200" cap="none" spc="0" normalizeH="0" baseline="0" noProof="0" dirty="0">
              <a:ln>
                <a:noFill/>
              </a:ln>
              <a:solidFill>
                <a:schemeClr val="bg1"/>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109AAE5C-14AD-4E6C-B61A-7452B23615B4}"/>
              </a:ext>
            </a:extLst>
          </p:cNvPr>
          <p:cNvSpPr/>
          <p:nvPr/>
        </p:nvSpPr>
        <p:spPr>
          <a:xfrm>
            <a:off x="4287788" y="4696674"/>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2" name="文本框 21">
            <a:extLst>
              <a:ext uri="{FF2B5EF4-FFF2-40B4-BE49-F238E27FC236}">
                <a16:creationId xmlns:a16="http://schemas.microsoft.com/office/drawing/2014/main" id="{9196C5B5-5BC7-4A73-8940-82E06F511C79}"/>
              </a:ext>
            </a:extLst>
          </p:cNvPr>
          <p:cNvSpPr txBox="1"/>
          <p:nvPr/>
        </p:nvSpPr>
        <p:spPr>
          <a:xfrm>
            <a:off x="5068996" y="4763936"/>
            <a:ext cx="3807877"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a:ea typeface="微软雅黑"/>
                <a:cs typeface="+mn-cs"/>
              </a:rPr>
              <a:t>总结</a:t>
            </a:r>
            <a:endParaRPr kumimoji="0" lang="zh-CN" altLang="en-US" sz="1600" b="1" u="none" strike="noStrike" kern="1200" cap="none" spc="0" normalizeH="0" baseline="0" noProof="0" dirty="0">
              <a:ln>
                <a:noFill/>
              </a:ln>
              <a:solidFill>
                <a:schemeClr val="bg1"/>
              </a:solidFill>
              <a:effectLst/>
              <a:uLnTx/>
              <a:uFillTx/>
              <a:latin typeface="微软雅黑"/>
              <a:ea typeface="微软雅黑"/>
              <a:cs typeface="+mn-cs"/>
            </a:endParaRPr>
          </a:p>
        </p:txBody>
      </p:sp>
      <p:sp>
        <p:nvSpPr>
          <p:cNvPr id="23" name="椭圆 22">
            <a:extLst>
              <a:ext uri="{FF2B5EF4-FFF2-40B4-BE49-F238E27FC236}">
                <a16:creationId xmlns:a16="http://schemas.microsoft.com/office/drawing/2014/main" id="{AAC62151-1F53-43A4-A3CC-13312A9CC51C}"/>
              </a:ext>
            </a:extLst>
          </p:cNvPr>
          <p:cNvSpPr/>
          <p:nvPr/>
        </p:nvSpPr>
        <p:spPr>
          <a:xfrm>
            <a:off x="4287788" y="5639471"/>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6</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4" name="文本框 23">
            <a:extLst>
              <a:ext uri="{FF2B5EF4-FFF2-40B4-BE49-F238E27FC236}">
                <a16:creationId xmlns:a16="http://schemas.microsoft.com/office/drawing/2014/main" id="{CCDBC198-4C4B-4735-A663-65C21FF2BA07}"/>
              </a:ext>
            </a:extLst>
          </p:cNvPr>
          <p:cNvSpPr txBox="1"/>
          <p:nvPr/>
        </p:nvSpPr>
        <p:spPr>
          <a:xfrm>
            <a:off x="5068996" y="5706733"/>
            <a:ext cx="3807877"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a:ea typeface="微软雅黑"/>
                <a:cs typeface="+mn-cs"/>
              </a:rPr>
              <a:t>参考</a:t>
            </a:r>
            <a:r>
              <a:rPr lang="zh-CN" altLang="en-US" sz="2400" b="1" dirty="0">
                <a:solidFill>
                  <a:schemeClr val="bg1"/>
                </a:solidFill>
                <a:latin typeface="微软雅黑"/>
                <a:ea typeface="微软雅黑"/>
              </a:rPr>
              <a:t>资料</a:t>
            </a:r>
            <a:endParaRPr kumimoji="0" lang="zh-CN" altLang="en-US" sz="1600" b="1" u="none" strike="noStrike" kern="1200" cap="none" spc="0" normalizeH="0" baseline="0" noProof="0" dirty="0">
              <a:ln>
                <a:noFill/>
              </a:ln>
              <a:solidFill>
                <a:schemeClr val="bg1"/>
              </a:solidFill>
              <a:effectLst/>
              <a:uLnTx/>
              <a:uFillTx/>
              <a:latin typeface="微软雅黑"/>
              <a:ea typeface="微软雅黑"/>
              <a:cs typeface="+mn-cs"/>
            </a:endParaRPr>
          </a:p>
        </p:txBody>
      </p:sp>
      <p:pic>
        <p:nvPicPr>
          <p:cNvPr id="25" name="图片 24">
            <a:extLst>
              <a:ext uri="{FF2B5EF4-FFF2-40B4-BE49-F238E27FC236}">
                <a16:creationId xmlns:a16="http://schemas.microsoft.com/office/drawing/2014/main" id="{BDC47407-0DB9-41FB-A181-E2F98B6AA0C0}"/>
              </a:ext>
            </a:extLst>
          </p:cNvPr>
          <p:cNvPicPr>
            <a:picLocks noChangeAspect="1"/>
          </p:cNvPicPr>
          <p:nvPr/>
        </p:nvPicPr>
        <p:blipFill>
          <a:blip r:embed="rId4"/>
          <a:stretch>
            <a:fillRect/>
          </a:stretch>
        </p:blipFill>
        <p:spPr>
          <a:xfrm>
            <a:off x="1038825" y="4332945"/>
            <a:ext cx="1133333" cy="333333"/>
          </a:xfrm>
          <a:prstGeom prst="rect">
            <a:avLst/>
          </a:prstGeom>
        </p:spPr>
      </p:pic>
      <p:sp>
        <p:nvSpPr>
          <p:cNvPr id="5" name="标题 3">
            <a:extLst>
              <a:ext uri="{FF2B5EF4-FFF2-40B4-BE49-F238E27FC236}">
                <a16:creationId xmlns:a16="http://schemas.microsoft.com/office/drawing/2014/main" id="{BA48CC9A-CF09-4908-BBBA-469BE5B911DB}"/>
              </a:ext>
            </a:extLst>
          </p:cNvPr>
          <p:cNvSpPr txBox="1"/>
          <p:nvPr/>
        </p:nvSpPr>
        <p:spPr>
          <a:xfrm>
            <a:off x="1295072" y="3055386"/>
            <a:ext cx="2584747" cy="804047"/>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chemeClr val="accent4">
                    <a:lumMod val="60000"/>
                    <a:lumOff val="40000"/>
                  </a:schemeClr>
                </a:solidFill>
                <a:effectLst/>
                <a:uLnTx/>
                <a:uFillTx/>
                <a:latin typeface="微软雅黑"/>
                <a:ea typeface="微软雅黑"/>
                <a:cs typeface="+mj-cs"/>
              </a:rPr>
              <a:t>Contents</a:t>
            </a:r>
            <a:endParaRPr kumimoji="0" lang="zh-CN" altLang="en-US" sz="3600" b="1" i="0" u="none" strike="noStrike" kern="1200" cap="none" spc="0" normalizeH="0" baseline="0" noProof="0" dirty="0">
              <a:ln>
                <a:noFill/>
              </a:ln>
              <a:solidFill>
                <a:schemeClr val="accent4">
                  <a:lumMod val="60000"/>
                  <a:lumOff val="40000"/>
                </a:schemeClr>
              </a:solidFill>
              <a:effectLst/>
              <a:uLnTx/>
              <a:uFillTx/>
              <a:latin typeface="微软雅黑"/>
              <a:ea typeface="微软雅黑"/>
              <a:cs typeface="+mj-cs"/>
            </a:endParaRPr>
          </a:p>
        </p:txBody>
      </p:sp>
      <p:grpSp>
        <p:nvGrpSpPr>
          <p:cNvPr id="9" name="组合 8">
            <a:extLst>
              <a:ext uri="{FF2B5EF4-FFF2-40B4-BE49-F238E27FC236}">
                <a16:creationId xmlns:a16="http://schemas.microsoft.com/office/drawing/2014/main" id="{17E1B331-55BD-4BA2-BFF6-04C24B043B70}"/>
              </a:ext>
            </a:extLst>
          </p:cNvPr>
          <p:cNvGrpSpPr/>
          <p:nvPr/>
        </p:nvGrpSpPr>
        <p:grpSpPr>
          <a:xfrm>
            <a:off x="614011" y="2542282"/>
            <a:ext cx="1973435" cy="1831294"/>
            <a:chOff x="3499700" y="3154849"/>
            <a:chExt cx="1107440" cy="838200"/>
          </a:xfrm>
        </p:grpSpPr>
        <p:cxnSp>
          <p:nvCxnSpPr>
            <p:cNvPr id="10" name="直接连接符 9">
              <a:extLst>
                <a:ext uri="{FF2B5EF4-FFF2-40B4-BE49-F238E27FC236}">
                  <a16:creationId xmlns:a16="http://schemas.microsoft.com/office/drawing/2014/main" id="{4D73D109-A2CF-4315-8E38-67912765B596}"/>
                </a:ext>
              </a:extLst>
            </p:cNvPr>
            <p:cNvCxnSpPr/>
            <p:nvPr/>
          </p:nvCxnSpPr>
          <p:spPr>
            <a:xfrm>
              <a:off x="3499700" y="3154849"/>
              <a:ext cx="1107440" cy="0"/>
            </a:xfrm>
            <a:prstGeom prst="line">
              <a:avLst/>
            </a:prstGeom>
            <a:noFill/>
            <a:ln w="41275" cap="rnd" cmpd="sng" algn="ctr">
              <a:solidFill>
                <a:schemeClr val="accent1"/>
              </a:solidFill>
              <a:prstDash val="solid"/>
              <a:miter lim="800000"/>
            </a:ln>
            <a:effectLst/>
          </p:spPr>
        </p:cxnSp>
        <p:cxnSp>
          <p:nvCxnSpPr>
            <p:cNvPr id="11" name="直接连接符 10">
              <a:extLst>
                <a:ext uri="{FF2B5EF4-FFF2-40B4-BE49-F238E27FC236}">
                  <a16:creationId xmlns:a16="http://schemas.microsoft.com/office/drawing/2014/main" id="{6DE19FA6-CA39-4148-A4F5-85DD18669F3D}"/>
                </a:ext>
              </a:extLst>
            </p:cNvPr>
            <p:cNvCxnSpPr/>
            <p:nvPr/>
          </p:nvCxnSpPr>
          <p:spPr>
            <a:xfrm>
              <a:off x="3711367" y="3992574"/>
              <a:ext cx="895773" cy="475"/>
            </a:xfrm>
            <a:prstGeom prst="line">
              <a:avLst/>
            </a:prstGeom>
            <a:noFill/>
            <a:ln w="41275" cap="rnd" cmpd="sng" algn="ctr">
              <a:solidFill>
                <a:schemeClr val="accent1"/>
              </a:solidFill>
              <a:prstDash val="solid"/>
              <a:miter lim="800000"/>
            </a:ln>
            <a:effectLst/>
          </p:spPr>
        </p:cxnSp>
        <p:cxnSp>
          <p:nvCxnSpPr>
            <p:cNvPr id="12" name="直接连接符 11">
              <a:extLst>
                <a:ext uri="{FF2B5EF4-FFF2-40B4-BE49-F238E27FC236}">
                  <a16:creationId xmlns:a16="http://schemas.microsoft.com/office/drawing/2014/main" id="{2304A380-A916-4B2E-A8B3-3AE6120C4D52}"/>
                </a:ext>
              </a:extLst>
            </p:cNvPr>
            <p:cNvCxnSpPr/>
            <p:nvPr/>
          </p:nvCxnSpPr>
          <p:spPr>
            <a:xfrm>
              <a:off x="3711367" y="3154849"/>
              <a:ext cx="0" cy="837725"/>
            </a:xfrm>
            <a:prstGeom prst="line">
              <a:avLst/>
            </a:prstGeom>
            <a:noFill/>
            <a:ln w="41275" cap="rnd" cmpd="sng" algn="ctr">
              <a:solidFill>
                <a:schemeClr val="accent1"/>
              </a:solidFill>
              <a:prstDash val="solid"/>
              <a:miter lim="800000"/>
            </a:ln>
            <a:effectLst/>
          </p:spPr>
        </p:cxnSp>
        <p:cxnSp>
          <p:nvCxnSpPr>
            <p:cNvPr id="13" name="直接连接符 12">
              <a:extLst>
                <a:ext uri="{FF2B5EF4-FFF2-40B4-BE49-F238E27FC236}">
                  <a16:creationId xmlns:a16="http://schemas.microsoft.com/office/drawing/2014/main" id="{062EBB47-7F39-41C4-8C03-C057D238ECB0}"/>
                </a:ext>
              </a:extLst>
            </p:cNvPr>
            <p:cNvCxnSpPr/>
            <p:nvPr/>
          </p:nvCxnSpPr>
          <p:spPr>
            <a:xfrm>
              <a:off x="4607140" y="3154849"/>
              <a:ext cx="0" cy="130218"/>
            </a:xfrm>
            <a:prstGeom prst="line">
              <a:avLst/>
            </a:prstGeom>
            <a:noFill/>
            <a:ln w="41275" cap="rnd" cmpd="sng" algn="ctr">
              <a:solidFill>
                <a:schemeClr val="accent1"/>
              </a:solidFill>
              <a:prstDash val="solid"/>
              <a:miter lim="800000"/>
            </a:ln>
            <a:effectLst/>
          </p:spPr>
        </p:cxnSp>
        <p:cxnSp>
          <p:nvCxnSpPr>
            <p:cNvPr id="14" name="直接连接符 13">
              <a:extLst>
                <a:ext uri="{FF2B5EF4-FFF2-40B4-BE49-F238E27FC236}">
                  <a16:creationId xmlns:a16="http://schemas.microsoft.com/office/drawing/2014/main" id="{333CC2F3-3F82-4BF6-90B7-2DF1428BE3DE}"/>
                </a:ext>
              </a:extLst>
            </p:cNvPr>
            <p:cNvCxnSpPr/>
            <p:nvPr/>
          </p:nvCxnSpPr>
          <p:spPr>
            <a:xfrm>
              <a:off x="4607140" y="3862356"/>
              <a:ext cx="0" cy="130218"/>
            </a:xfrm>
            <a:prstGeom prst="line">
              <a:avLst/>
            </a:prstGeom>
            <a:noFill/>
            <a:ln w="41275" cap="rnd" cmpd="sng" algn="ctr">
              <a:solidFill>
                <a:schemeClr val="accent1"/>
              </a:solidFill>
              <a:prstDash val="solid"/>
              <a:miter lim="800000"/>
            </a:ln>
            <a:effectLst/>
          </p:spPr>
        </p:cxnSp>
      </p:grpSp>
      <p:pic>
        <p:nvPicPr>
          <p:cNvPr id="26" name="图形 25">
            <a:extLst>
              <a:ext uri="{FF2B5EF4-FFF2-40B4-BE49-F238E27FC236}">
                <a16:creationId xmlns:a16="http://schemas.microsoft.com/office/drawing/2014/main" id="{A9B4CD3A-5C11-4C2F-BA05-E953849EE0C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27" name="文本框 26">
            <a:extLst>
              <a:ext uri="{FF2B5EF4-FFF2-40B4-BE49-F238E27FC236}">
                <a16:creationId xmlns:a16="http://schemas.microsoft.com/office/drawing/2014/main" id="{08F8E47F-4529-4124-83F7-1326C78347EE}"/>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2467822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2"/>
            </p:custDataLst>
          </p:nvPr>
        </p:nvSpPr>
        <p:spPr/>
        <p:txBody>
          <a:bodyPr/>
          <a:lstStyle/>
          <a:p>
            <a:r>
              <a:rPr lang="zh-CN" altLang="en-US" dirty="0"/>
              <a:t>玄铁 </a:t>
            </a:r>
            <a:r>
              <a:rPr lang="en-US" altLang="zh-CN" dirty="0"/>
              <a:t>C906 </a:t>
            </a:r>
            <a:r>
              <a:rPr lang="zh-CN" altLang="en-US" dirty="0"/>
              <a:t>处理器详解</a:t>
            </a:r>
          </a:p>
        </p:txBody>
      </p:sp>
      <p:pic>
        <p:nvPicPr>
          <p:cNvPr id="4" name="图形 3">
            <a:extLst>
              <a:ext uri="{FF2B5EF4-FFF2-40B4-BE49-F238E27FC236}">
                <a16:creationId xmlns:a16="http://schemas.microsoft.com/office/drawing/2014/main" id="{63A65013-F741-44C7-972D-1A7BC976536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5" name="文本框 4">
            <a:extLst>
              <a:ext uri="{FF2B5EF4-FFF2-40B4-BE49-F238E27FC236}">
                <a16:creationId xmlns:a16="http://schemas.microsoft.com/office/drawing/2014/main" id="{AD10C7B8-5BED-4887-B6CA-E753B77DE9E8}"/>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1714523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zh-CN" altLang="en-US" dirty="0"/>
              <a:t>玄铁 C906 处理器结构及子系统</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01</a:t>
            </a:r>
          </a:p>
        </p:txBody>
      </p:sp>
      <p:pic>
        <p:nvPicPr>
          <p:cNvPr id="5" name="图形 4">
            <a:extLst>
              <a:ext uri="{FF2B5EF4-FFF2-40B4-BE49-F238E27FC236}">
                <a16:creationId xmlns:a16="http://schemas.microsoft.com/office/drawing/2014/main" id="{2393FFB3-0B89-49EA-8A42-0AF078632B6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383A125D-B4AB-4F67-8727-3E5BECB90742}"/>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p:txBody>
          <a:bodyPr/>
          <a:lstStyle/>
          <a:p>
            <a:r>
              <a:rPr lang="zh-CN" altLang="en-US" dirty="0">
                <a:sym typeface="+mn-ea"/>
              </a:rPr>
              <a:t>核心结构</a:t>
            </a:r>
          </a:p>
        </p:txBody>
      </p:sp>
      <p:grpSp>
        <p:nvGrpSpPr>
          <p:cNvPr id="3" name="组合 2">
            <a:extLst>
              <a:ext uri="{FF2B5EF4-FFF2-40B4-BE49-F238E27FC236}">
                <a16:creationId xmlns:a16="http://schemas.microsoft.com/office/drawing/2014/main" id="{499E97A1-9FB8-455B-92AC-947115575B5E}"/>
              </a:ext>
            </a:extLst>
          </p:cNvPr>
          <p:cNvGrpSpPr/>
          <p:nvPr/>
        </p:nvGrpSpPr>
        <p:grpSpPr>
          <a:xfrm>
            <a:off x="358406" y="1441594"/>
            <a:ext cx="11475187" cy="4638509"/>
            <a:chOff x="462280" y="1441594"/>
            <a:chExt cx="11475187" cy="4638509"/>
          </a:xfrm>
        </p:grpSpPr>
        <p:sp>
          <p:nvSpPr>
            <p:cNvPr id="14" name="矩形 13"/>
            <p:cNvSpPr/>
            <p:nvPr>
              <p:custDataLst>
                <p:tags r:id="rId3"/>
              </p:custDataLst>
            </p:nvPr>
          </p:nvSpPr>
          <p:spPr>
            <a:xfrm>
              <a:off x="462280" y="3574210"/>
              <a:ext cx="3358599" cy="2505893"/>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bg1"/>
                </a:solidFill>
                <a:latin typeface="+mn-ea"/>
                <a:sym typeface="MiSans Normal" panose="00000500000000000000" charset="-122"/>
              </a:endParaRPr>
            </a:p>
          </p:txBody>
        </p:sp>
        <p:pic>
          <p:nvPicPr>
            <p:cNvPr id="20" name="图片 19" descr="/data/temp/ec930534-1b0b-11ef-a8c1-127737e7ade6.jpg@base@tag=imgScale&amp;m=1&amp;w=932&amp;h=529&amp;q=95ec930534-1b0b-11ef-a8c1-127737e7ade6"/>
            <p:cNvPicPr>
              <a:picLocks noChangeAspect="1"/>
            </p:cNvPicPr>
            <p:nvPr>
              <p:custDataLst>
                <p:tags r:id="rId4"/>
              </p:custDataLst>
            </p:nvPr>
          </p:nvPicPr>
          <p:blipFill rotWithShape="1">
            <a:blip r:embed="rId7"/>
            <a:srcRect l="4992" t="21620" r="5617" b="21620"/>
            <a:stretch/>
          </p:blipFill>
          <p:spPr>
            <a:xfrm>
              <a:off x="462280" y="1441594"/>
              <a:ext cx="3358599" cy="2132617"/>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21" name="矩形 20"/>
            <p:cNvSpPr/>
            <p:nvPr>
              <p:custDataLst>
                <p:tags r:id="rId5"/>
              </p:custDataLst>
            </p:nvPr>
          </p:nvSpPr>
          <p:spPr>
            <a:xfrm>
              <a:off x="629920" y="3526155"/>
              <a:ext cx="3002280" cy="2442845"/>
            </a:xfrm>
            <a:prstGeom prst="rect">
              <a:avLst/>
            </a:prstGeom>
            <a:noFill/>
          </p:spPr>
          <p:txBody>
            <a:bodyPr wrap="square" lIns="0" tIns="0" rIns="0" bIns="0" rtlCol="0" anchor="ctr" anchorCtr="0">
              <a:noAutofit/>
            </a:bodyPr>
            <a:lstStyle/>
            <a:p>
              <a:pPr algn="just">
                <a:spcBef>
                  <a:spcPct val="0"/>
                </a:spcBef>
                <a:spcAft>
                  <a:spcPct val="0"/>
                </a:spcAft>
              </a:pPr>
              <a:r>
                <a:rPr lang="zh-CN" altLang="en-US" sz="2400" b="1" dirty="0">
                  <a:solidFill>
                    <a:schemeClr val="tx1">
                      <a:lumMod val="75000"/>
                      <a:lumOff val="25000"/>
                    </a:schemeClr>
                  </a:solidFill>
                  <a:latin typeface="+mn-ea"/>
                  <a:cs typeface="+mn-ea"/>
                </a:rPr>
                <a:t>基于RISC-V指令架构，兼RV64IMA[F]C[V]指令集。</a:t>
              </a:r>
            </a:p>
          </p:txBody>
        </p:sp>
        <p:pic>
          <p:nvPicPr>
            <p:cNvPr id="2" name="图片 1" descr="图片1"/>
            <p:cNvPicPr>
              <a:picLocks noChangeAspect="1"/>
            </p:cNvPicPr>
            <p:nvPr/>
          </p:nvPicPr>
          <p:blipFill>
            <a:blip r:embed="rId8"/>
            <a:stretch>
              <a:fillRect/>
            </a:stretch>
          </p:blipFill>
          <p:spPr>
            <a:xfrm>
              <a:off x="3820879" y="1441594"/>
              <a:ext cx="8116588" cy="4638509"/>
            </a:xfrm>
            <a:prstGeom prst="rect">
              <a:avLst/>
            </a:prstGeom>
            <a:ln>
              <a:solidFill>
                <a:schemeClr val="tx1"/>
              </a:solidFill>
            </a:ln>
          </p:spPr>
        </p:pic>
      </p:grpSp>
      <p:pic>
        <p:nvPicPr>
          <p:cNvPr id="8" name="图片 7">
            <a:extLst>
              <a:ext uri="{FF2B5EF4-FFF2-40B4-BE49-F238E27FC236}">
                <a16:creationId xmlns:a16="http://schemas.microsoft.com/office/drawing/2014/main" id="{2D2ED04E-BB04-48EB-9C7B-9C38D49BB51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2"/>
            </p:custDataLst>
          </p:nvPr>
        </p:nvSpPr>
        <p:spPr>
          <a:xfrm>
            <a:off x="9041068" y="1215792"/>
            <a:ext cx="2510155" cy="540067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descr="C:/Users/86182/Desktop/图片2.png图片2"/>
          <p:cNvPicPr>
            <a:picLocks noChangeAspect="1"/>
          </p:cNvPicPr>
          <p:nvPr>
            <p:custDataLst>
              <p:tags r:id="rId3"/>
            </p:custDataLst>
          </p:nvPr>
        </p:nvPicPr>
        <p:blipFill>
          <a:blip r:embed="rId8"/>
          <a:srcRect t="811" b="811"/>
          <a:stretch>
            <a:fillRect/>
          </a:stretch>
        </p:blipFill>
        <p:spPr>
          <a:xfrm>
            <a:off x="688084" y="1216893"/>
            <a:ext cx="7916004" cy="5399574"/>
          </a:xfrm>
          <a:custGeom>
            <a:avLst/>
            <a:gdLst>
              <a:gd name="connsiteX0" fmla="*/ 0 w 4063653"/>
              <a:gd name="connsiteY0" fmla="*/ 0 h 5372100"/>
              <a:gd name="connsiteX1" fmla="*/ 4063653 w 4063653"/>
              <a:gd name="connsiteY1" fmla="*/ 0 h 5372100"/>
              <a:gd name="connsiteX2" fmla="*/ 4063653 w 4063653"/>
              <a:gd name="connsiteY2" fmla="*/ 5372100 h 5372100"/>
              <a:gd name="connsiteX3" fmla="*/ 0 w 4063653"/>
              <a:gd name="connsiteY3" fmla="*/ 5372100 h 5372100"/>
            </a:gdLst>
            <a:ahLst/>
            <a:cxnLst>
              <a:cxn ang="0">
                <a:pos x="connsiteX0" y="connsiteY0"/>
              </a:cxn>
              <a:cxn ang="0">
                <a:pos x="connsiteX1" y="connsiteY1"/>
              </a:cxn>
              <a:cxn ang="0">
                <a:pos x="connsiteX2" y="connsiteY2"/>
              </a:cxn>
              <a:cxn ang="0">
                <a:pos x="connsiteX3" y="connsiteY3"/>
              </a:cxn>
            </a:cxnLst>
            <a:rect l="l" t="t" r="r" b="b"/>
            <a:pathLst>
              <a:path w="4063653" h="5372100">
                <a:moveTo>
                  <a:pt x="0" y="0"/>
                </a:moveTo>
                <a:lnTo>
                  <a:pt x="4063653" y="0"/>
                </a:lnTo>
                <a:lnTo>
                  <a:pt x="4063653" y="5372100"/>
                </a:lnTo>
                <a:lnTo>
                  <a:pt x="0" y="537210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标题 5"/>
          <p:cNvSpPr>
            <a:spLocks noGrp="1"/>
          </p:cNvSpPr>
          <p:nvPr>
            <p:ph type="title"/>
            <p:custDataLst>
              <p:tags r:id="rId4"/>
            </p:custDataLst>
          </p:nvPr>
        </p:nvSpPr>
        <p:spPr>
          <a:xfrm>
            <a:off x="9176867" y="2350219"/>
            <a:ext cx="2256790" cy="2865120"/>
          </a:xfrm>
        </p:spPr>
        <p:txBody>
          <a:bodyPr lIns="0" tIns="0" rIns="0" bIns="0" anchor="b" anchorCtr="0">
            <a:normAutofit/>
          </a:bodyPr>
          <a:lstStyle/>
          <a:p>
            <a:pPr algn="ctr">
              <a:lnSpc>
                <a:spcPct val="200000"/>
              </a:lnSpc>
            </a:pPr>
            <a:r>
              <a:rPr lang="zh-CN" altLang="en-US" sz="2400" spc="0" dirty="0">
                <a:solidFill>
                  <a:schemeClr val="lt1">
                    <a:lumMod val="100000"/>
                  </a:schemeClr>
                </a:solidFill>
                <a:uFillTx/>
                <a:latin typeface="+中文标题" charset="0"/>
              </a:rPr>
              <a:t>核心处理器单元</a:t>
            </a:r>
            <a:br>
              <a:rPr lang="zh-CN" altLang="en-US" sz="2400" spc="0" dirty="0">
                <a:solidFill>
                  <a:schemeClr val="lt1">
                    <a:lumMod val="100000"/>
                  </a:schemeClr>
                </a:solidFill>
                <a:uFillTx/>
                <a:latin typeface="+中文标题" charset="0"/>
              </a:rPr>
            </a:br>
            <a:r>
              <a:rPr lang="zh-CN" altLang="en-US" sz="2400" spc="0" dirty="0">
                <a:solidFill>
                  <a:schemeClr val="lt1">
                    <a:lumMod val="100000"/>
                  </a:schemeClr>
                </a:solidFill>
                <a:uFillTx/>
                <a:latin typeface="+中文标题" charset="0"/>
              </a:rPr>
              <a:t>内存子系统</a:t>
            </a:r>
            <a:br>
              <a:rPr lang="zh-CN" altLang="en-US" sz="2400" spc="0" dirty="0">
                <a:solidFill>
                  <a:schemeClr val="lt1">
                    <a:lumMod val="100000"/>
                  </a:schemeClr>
                </a:solidFill>
                <a:uFillTx/>
                <a:latin typeface="+中文标题" charset="0"/>
              </a:rPr>
            </a:br>
            <a:r>
              <a:rPr lang="zh-CN" altLang="en-US" sz="2400" spc="0" dirty="0">
                <a:solidFill>
                  <a:schemeClr val="lt1">
                    <a:lumMod val="100000"/>
                  </a:schemeClr>
                </a:solidFill>
                <a:uFillTx/>
                <a:latin typeface="+中文标题" charset="0"/>
              </a:rPr>
              <a:t>中断子系统</a:t>
            </a:r>
            <a:br>
              <a:rPr lang="zh-CN" altLang="en-US" sz="2400" spc="0" dirty="0">
                <a:solidFill>
                  <a:schemeClr val="lt1">
                    <a:lumMod val="100000"/>
                  </a:schemeClr>
                </a:solidFill>
                <a:uFillTx/>
                <a:latin typeface="+中文标题" charset="0"/>
              </a:rPr>
            </a:br>
            <a:r>
              <a:rPr lang="en-US" altLang="zh-CN" sz="2400" spc="0" dirty="0">
                <a:solidFill>
                  <a:schemeClr val="lt1">
                    <a:lumMod val="100000"/>
                  </a:schemeClr>
                </a:solidFill>
                <a:uFillTx/>
                <a:latin typeface="+中文标题" charset="0"/>
              </a:rPr>
              <a:t>I/O </a:t>
            </a:r>
            <a:r>
              <a:rPr lang="zh-CN" altLang="en-US" sz="2400" spc="0" dirty="0">
                <a:solidFill>
                  <a:schemeClr val="lt1">
                    <a:lumMod val="100000"/>
                  </a:schemeClr>
                </a:solidFill>
                <a:uFillTx/>
                <a:latin typeface="+中文标题" charset="0"/>
              </a:rPr>
              <a:t>子系统</a:t>
            </a:r>
          </a:p>
        </p:txBody>
      </p:sp>
      <p:sp>
        <p:nvSpPr>
          <p:cNvPr id="5" name="矩形 4"/>
          <p:cNvSpPr/>
          <p:nvPr/>
        </p:nvSpPr>
        <p:spPr>
          <a:xfrm>
            <a:off x="3103880" y="1094740"/>
            <a:ext cx="3607435" cy="107188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2147570" y="3147060"/>
            <a:ext cx="5048250" cy="267081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2663190" y="4860925"/>
            <a:ext cx="3232150" cy="88138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矩形 9"/>
          <p:cNvSpPr/>
          <p:nvPr/>
        </p:nvSpPr>
        <p:spPr>
          <a:xfrm>
            <a:off x="3788410" y="5932170"/>
            <a:ext cx="1715770" cy="36449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标题 12">
            <a:extLst>
              <a:ext uri="{FF2B5EF4-FFF2-40B4-BE49-F238E27FC236}">
                <a16:creationId xmlns:a16="http://schemas.microsoft.com/office/drawing/2014/main" id="{7C511506-6C3D-4805-8FE0-D0C02DA871D9}"/>
              </a:ext>
            </a:extLst>
          </p:cNvPr>
          <p:cNvSpPr txBox="1">
            <a:spLocks/>
          </p:cNvSpPr>
          <p:nvPr>
            <p:custDataLst>
              <p:tags r:id="rId5"/>
            </p:custDataLst>
          </p:nvPr>
        </p:nvSpPr>
        <p:spPr>
          <a:xfrm>
            <a:off x="694800" y="360000"/>
            <a:ext cx="10800000" cy="720000"/>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600" b="1" kern="1200">
                <a:solidFill>
                  <a:schemeClr val="accent1"/>
                </a:solidFill>
                <a:latin typeface="+mj-ea"/>
                <a:ea typeface="+mj-ea"/>
                <a:cs typeface="+mj-ea"/>
                <a:sym typeface="+mj-ea"/>
              </a:defRPr>
            </a:lvl1pPr>
          </a:lstStyle>
          <a:p>
            <a:r>
              <a:rPr lang="zh-CN" altLang="en-US" dirty="0">
                <a:sym typeface="+mn-ea"/>
              </a:rPr>
              <a:t>核内子系统</a:t>
            </a:r>
          </a:p>
        </p:txBody>
      </p:sp>
      <p:pic>
        <p:nvPicPr>
          <p:cNvPr id="12" name="图片 11">
            <a:extLst>
              <a:ext uri="{FF2B5EF4-FFF2-40B4-BE49-F238E27FC236}">
                <a16:creationId xmlns:a16="http://schemas.microsoft.com/office/drawing/2014/main" id="{172CFFE2-2631-424A-A26E-50EFB3693FD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data/temp/ebf15b6c-1b0b-11ef-9ad7-ee85f3a90e89.jpg@base@tag=imgScale&amp;m=1&amp;w=1761&amp;h=1903&amp;q=95ebf15b6c-1b0b-11ef-9ad7-ee85f3a90e89"/>
          <p:cNvPicPr/>
          <p:nvPr>
            <p:custDataLst>
              <p:tags r:id="rId2"/>
            </p:custDataLst>
          </p:nvPr>
        </p:nvPicPr>
        <p:blipFill rotWithShape="1">
          <a:blip r:embed="rId15"/>
          <a:srcRect/>
          <a:stretch/>
        </p:blipFill>
        <p:spPr>
          <a:xfrm>
            <a:off x="6250305" y="224790"/>
            <a:ext cx="5941695" cy="6407785"/>
          </a:xfrm>
          <a:prstGeom prst="rect">
            <a:avLst/>
          </a:prstGeom>
          <a:blipFill rotWithShape="1">
            <a:blip r:embed="rId16"/>
            <a:stretch>
              <a:fillRect t="-1000" r="-2000" b="-1000"/>
            </a:stretch>
          </a:blipFill>
          <a:ln w="6350">
            <a:noFill/>
          </a:ln>
        </p:spPr>
        <p:style>
          <a:lnRef idx="2">
            <a:schemeClr val="accent1">
              <a:lumMod val="75000"/>
            </a:schemeClr>
          </a:lnRef>
          <a:fillRef idx="1">
            <a:schemeClr val="accent1"/>
          </a:fillRef>
          <a:effectRef idx="0">
            <a:srgbClr val="FFFFFF"/>
          </a:effectRef>
          <a:fontRef idx="minor">
            <a:schemeClr val="lt1"/>
          </a:fontRef>
        </p:style>
      </p:pic>
      <p:sp>
        <p:nvSpPr>
          <p:cNvPr id="21" name="Rectangle 41735_#color-850&amp;1004"/>
          <p:cNvSpPr/>
          <p:nvPr>
            <p:custDataLst>
              <p:tags r:id="rId3"/>
            </p:custDataLst>
          </p:nvPr>
        </p:nvSpPr>
        <p:spPr>
          <a:xfrm>
            <a:off x="304165" y="1287780"/>
            <a:ext cx="5791835" cy="4995545"/>
          </a:xfrm>
          <a:prstGeom prst="roundRect">
            <a:avLst>
              <a:gd name="adj" fmla="val 4985"/>
            </a:avLst>
          </a:prstGeom>
          <a:solidFill>
            <a:schemeClr val="lt1"/>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lstStyle/>
          <a:p>
            <a:endParaRPr lang="zh-CN" altLang="en-US"/>
          </a:p>
        </p:txBody>
      </p:sp>
      <p:sp>
        <p:nvSpPr>
          <p:cNvPr id="7" name="标题 6"/>
          <p:cNvSpPr>
            <a:spLocks noGrp="1"/>
          </p:cNvSpPr>
          <p:nvPr>
            <p:ph type="title"/>
            <p:custDataLst>
              <p:tags r:id="rId4"/>
            </p:custDataLst>
          </p:nvPr>
        </p:nvSpPr>
        <p:spPr/>
        <p:txBody>
          <a:bodyPr/>
          <a:lstStyle/>
          <a:p>
            <a:r>
              <a:rPr lang="zh-CN" altLang="en-US"/>
              <a:t>核心处理器单元</a:t>
            </a:r>
          </a:p>
        </p:txBody>
      </p:sp>
      <p:sp>
        <p:nvSpPr>
          <p:cNvPr id="2" name="矩形 1"/>
          <p:cNvSpPr/>
          <p:nvPr>
            <p:custDataLst>
              <p:tags r:id="rId5"/>
            </p:custDataLst>
          </p:nvPr>
        </p:nvSpPr>
        <p:spPr>
          <a:xfrm>
            <a:off x="857250" y="2072640"/>
            <a:ext cx="4699000" cy="68199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dirty="0">
                <a:solidFill>
                  <a:srgbClr val="000000"/>
                </a:solidFill>
                <a:latin typeface="+mn-ea"/>
                <a:cs typeface="+mn-ea"/>
                <a:sym typeface="+mn-ea"/>
              </a:rPr>
              <a:t>一次最多提取两条指令，配备高速缓存和关键指令优先获取技术。</a:t>
            </a:r>
          </a:p>
        </p:txBody>
      </p:sp>
      <p:sp>
        <p:nvSpPr>
          <p:cNvPr id="10" name="矩形 9"/>
          <p:cNvSpPr/>
          <p:nvPr>
            <p:custDataLst>
              <p:tags r:id="rId6"/>
            </p:custDataLst>
          </p:nvPr>
        </p:nvSpPr>
        <p:spPr>
          <a:xfrm>
            <a:off x="857680" y="1619455"/>
            <a:ext cx="4699000" cy="396875"/>
          </a:xfrm>
          <a:prstGeom prst="rect">
            <a:avLst/>
          </a:prstGeom>
          <a:noFill/>
        </p:spPr>
        <p:txBody>
          <a:bodyPr wrap="square" lIns="0" tIns="0" rIns="0" bIns="0" rtlCol="0" anchor="b">
            <a:noAutofit/>
          </a:bodyPr>
          <a:lstStyle/>
          <a:p>
            <a:pPr>
              <a:spcBef>
                <a:spcPct val="0"/>
              </a:spcBef>
              <a:spcAft>
                <a:spcPct val="0"/>
              </a:spcAft>
            </a:pPr>
            <a:r>
              <a:rPr lang="zh-CN" altLang="en-US" sz="2000" b="1">
                <a:solidFill>
                  <a:srgbClr val="000000"/>
                </a:solidFill>
                <a:latin typeface="+mn-ea"/>
                <a:cs typeface="+mn-ea"/>
                <a:sym typeface="+mn-ea"/>
              </a:rPr>
              <a:t>指令提取单元</a:t>
            </a:r>
          </a:p>
        </p:txBody>
      </p:sp>
      <p:sp>
        <p:nvSpPr>
          <p:cNvPr id="11" name="矩形 10"/>
          <p:cNvSpPr/>
          <p:nvPr>
            <p:custDataLst>
              <p:tags r:id="rId7"/>
            </p:custDataLst>
          </p:nvPr>
        </p:nvSpPr>
        <p:spPr>
          <a:xfrm>
            <a:off x="856410" y="4418535"/>
            <a:ext cx="4699000" cy="48387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400">
                <a:solidFill>
                  <a:srgbClr val="000000"/>
                </a:solidFill>
                <a:latin typeface="+mn-ea"/>
                <a:cs typeface="+mn-ea"/>
                <a:sym typeface="+mn-ea"/>
              </a:rPr>
              <a:t>ALU</a:t>
            </a:r>
            <a:r>
              <a:rPr lang="zh-CN" altLang="en-US" sz="1400">
                <a:solidFill>
                  <a:srgbClr val="000000"/>
                </a:solidFill>
                <a:latin typeface="+mn-ea"/>
                <a:cs typeface="+mn-ea"/>
                <a:sym typeface="+mn-ea"/>
              </a:rPr>
              <a:t>操作数前馈，</a:t>
            </a:r>
            <a:r>
              <a:rPr lang="en-US" altLang="zh-CN" sz="1400">
                <a:solidFill>
                  <a:srgbClr val="000000"/>
                </a:solidFill>
                <a:latin typeface="+mn-ea"/>
                <a:cs typeface="+mn-ea"/>
                <a:sym typeface="+mn-ea"/>
              </a:rPr>
              <a:t>BJU</a:t>
            </a:r>
            <a:r>
              <a:rPr lang="zh-CN" altLang="en-US" sz="1400">
                <a:solidFill>
                  <a:srgbClr val="000000"/>
                </a:solidFill>
                <a:latin typeface="+mn-ea"/>
                <a:cs typeface="+mn-ea"/>
                <a:sym typeface="+mn-ea"/>
              </a:rPr>
              <a:t>单周期内完成对分支预测错误的处理。</a:t>
            </a:r>
          </a:p>
        </p:txBody>
      </p:sp>
      <p:sp>
        <p:nvSpPr>
          <p:cNvPr id="12" name="矩形 11"/>
          <p:cNvSpPr/>
          <p:nvPr>
            <p:custDataLst>
              <p:tags r:id="rId8"/>
            </p:custDataLst>
          </p:nvPr>
        </p:nvSpPr>
        <p:spPr>
          <a:xfrm>
            <a:off x="857045" y="3965145"/>
            <a:ext cx="4699000" cy="396875"/>
          </a:xfrm>
          <a:prstGeom prst="rect">
            <a:avLst/>
          </a:prstGeom>
          <a:noFill/>
        </p:spPr>
        <p:txBody>
          <a:bodyPr wrap="square" lIns="0" tIns="0" rIns="0" bIns="0" rtlCol="0" anchor="b">
            <a:noAutofit/>
          </a:bodyPr>
          <a:lstStyle/>
          <a:p>
            <a:pPr>
              <a:spcBef>
                <a:spcPct val="0"/>
              </a:spcBef>
              <a:spcAft>
                <a:spcPct val="0"/>
              </a:spcAft>
            </a:pPr>
            <a:r>
              <a:rPr lang="zh-CN" altLang="en-US" sz="2000" b="1">
                <a:solidFill>
                  <a:srgbClr val="000000"/>
                </a:solidFill>
                <a:latin typeface="+mn-ea"/>
                <a:cs typeface="+mn-ea"/>
                <a:sym typeface="+mn-ea"/>
              </a:rPr>
              <a:t>执行单元</a:t>
            </a:r>
          </a:p>
        </p:txBody>
      </p:sp>
      <p:sp>
        <p:nvSpPr>
          <p:cNvPr id="3" name="矩形 2"/>
          <p:cNvSpPr/>
          <p:nvPr>
            <p:custDataLst>
              <p:tags r:id="rId9"/>
            </p:custDataLst>
          </p:nvPr>
        </p:nvSpPr>
        <p:spPr>
          <a:xfrm>
            <a:off x="857045" y="3398090"/>
            <a:ext cx="4699000" cy="48387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dirty="0">
                <a:solidFill>
                  <a:srgbClr val="000000"/>
                </a:solidFill>
                <a:latin typeface="+mn-ea"/>
                <a:cs typeface="+mn-ea"/>
                <a:sym typeface="+mn-ea"/>
              </a:rPr>
              <a:t>负责单条指令的译码和数据相关性检测。</a:t>
            </a:r>
          </a:p>
        </p:txBody>
      </p:sp>
      <p:sp>
        <p:nvSpPr>
          <p:cNvPr id="4" name="矩形 3"/>
          <p:cNvSpPr/>
          <p:nvPr>
            <p:custDataLst>
              <p:tags r:id="rId10"/>
            </p:custDataLst>
          </p:nvPr>
        </p:nvSpPr>
        <p:spPr>
          <a:xfrm>
            <a:off x="857680" y="2944700"/>
            <a:ext cx="4699000" cy="396875"/>
          </a:xfrm>
          <a:prstGeom prst="rect">
            <a:avLst/>
          </a:prstGeom>
          <a:noFill/>
        </p:spPr>
        <p:txBody>
          <a:bodyPr wrap="square" lIns="0" tIns="0" rIns="0" bIns="0" rtlCol="0" anchor="b">
            <a:noAutofit/>
          </a:bodyPr>
          <a:lstStyle/>
          <a:p>
            <a:pPr>
              <a:spcBef>
                <a:spcPct val="0"/>
              </a:spcBef>
              <a:spcAft>
                <a:spcPct val="0"/>
              </a:spcAft>
            </a:pPr>
            <a:r>
              <a:rPr lang="zh-CN" altLang="en-US" sz="2000" b="1" dirty="0">
                <a:solidFill>
                  <a:srgbClr val="000000"/>
                </a:solidFill>
                <a:latin typeface="+mn-ea"/>
                <a:cs typeface="+mn-ea"/>
                <a:sym typeface="+mn-ea"/>
              </a:rPr>
              <a:t>指令译码单元</a:t>
            </a:r>
          </a:p>
        </p:txBody>
      </p:sp>
      <p:sp>
        <p:nvSpPr>
          <p:cNvPr id="5" name="矩形 4"/>
          <p:cNvSpPr/>
          <p:nvPr>
            <p:custDataLst>
              <p:tags r:id="rId11"/>
            </p:custDataLst>
          </p:nvPr>
        </p:nvSpPr>
        <p:spPr>
          <a:xfrm>
            <a:off x="855775" y="5477080"/>
            <a:ext cx="4699000" cy="48387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a:solidFill>
                  <a:srgbClr val="000000"/>
                </a:solidFill>
                <a:latin typeface="+mn-ea"/>
                <a:cs typeface="+mn-ea"/>
                <a:sym typeface="+mn-ea"/>
              </a:rPr>
              <a:t>提高处理器的吞吐量和执行效率，降低处理器的功耗。</a:t>
            </a:r>
          </a:p>
        </p:txBody>
      </p:sp>
      <p:sp>
        <p:nvSpPr>
          <p:cNvPr id="6" name="矩形 5"/>
          <p:cNvSpPr/>
          <p:nvPr>
            <p:custDataLst>
              <p:tags r:id="rId12"/>
            </p:custDataLst>
          </p:nvPr>
        </p:nvSpPr>
        <p:spPr>
          <a:xfrm>
            <a:off x="856410" y="5023690"/>
            <a:ext cx="4699000" cy="396875"/>
          </a:xfrm>
          <a:prstGeom prst="rect">
            <a:avLst/>
          </a:prstGeom>
          <a:noFill/>
        </p:spPr>
        <p:txBody>
          <a:bodyPr wrap="square" lIns="0" tIns="0" rIns="0" bIns="0" rtlCol="0" anchor="b">
            <a:noAutofit/>
          </a:bodyPr>
          <a:lstStyle/>
          <a:p>
            <a:pPr>
              <a:spcBef>
                <a:spcPct val="0"/>
              </a:spcBef>
              <a:spcAft>
                <a:spcPct val="0"/>
              </a:spcAft>
            </a:pPr>
            <a:r>
              <a:rPr lang="en-US" altLang="zh-CN" sz="2000" b="1">
                <a:solidFill>
                  <a:srgbClr val="000000"/>
                </a:solidFill>
                <a:latin typeface="+mn-ea"/>
                <a:cs typeface="+mn-ea"/>
                <a:sym typeface="+mn-ea"/>
              </a:rPr>
              <a:t>5-8</a:t>
            </a:r>
            <a:r>
              <a:rPr lang="zh-CN" altLang="en-US" sz="2000" b="1">
                <a:solidFill>
                  <a:srgbClr val="000000"/>
                </a:solidFill>
                <a:latin typeface="+mn-ea"/>
                <a:cs typeface="+mn-ea"/>
                <a:sym typeface="+mn-ea"/>
              </a:rPr>
              <a:t>级流水线</a:t>
            </a:r>
          </a:p>
        </p:txBody>
      </p:sp>
      <p:pic>
        <p:nvPicPr>
          <p:cNvPr id="13" name="图片 12">
            <a:extLst>
              <a:ext uri="{FF2B5EF4-FFF2-40B4-BE49-F238E27FC236}">
                <a16:creationId xmlns:a16="http://schemas.microsoft.com/office/drawing/2014/main" id="{132527A3-B8C5-40FF-84A1-CE642A8EF2E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a:xfrm>
            <a:off x="694800" y="360000"/>
            <a:ext cx="5401200" cy="720000"/>
          </a:xfrm>
        </p:spPr>
        <p:txBody>
          <a:bodyPr lIns="0" tIns="0" rIns="0" bIns="0" anchor="b"/>
          <a:lstStyle/>
          <a:p>
            <a:pPr algn="l"/>
            <a:r>
              <a:rPr lang="zh-CN" altLang="en-US" dirty="0"/>
              <a:t>内存子系统</a:t>
            </a:r>
          </a:p>
        </p:txBody>
      </p:sp>
      <p:sp>
        <p:nvSpPr>
          <p:cNvPr id="5" name="矩形 4"/>
          <p:cNvSpPr/>
          <p:nvPr>
            <p:custDataLst>
              <p:tags r:id="rId3"/>
            </p:custDataLst>
          </p:nvPr>
        </p:nvSpPr>
        <p:spPr>
          <a:xfrm>
            <a:off x="1676018" y="2044440"/>
            <a:ext cx="4300220" cy="478518"/>
          </a:xfrm>
          <a:prstGeom prst="rect">
            <a:avLst/>
          </a:prstGeom>
          <a:noFill/>
        </p:spPr>
        <p:txBody>
          <a:bodyPr wrap="square" lIns="0" tIns="0" rIns="0" bIns="0" rtlCol="0" anchor="t" anchorCtr="0">
            <a:noAutofit/>
          </a:bodyPr>
          <a:lstStyle/>
          <a:p>
            <a:pPr algn="just">
              <a:lnSpc>
                <a:spcPct val="130000"/>
              </a:lnSpc>
              <a:spcBef>
                <a:spcPct val="0"/>
              </a:spcBef>
              <a:spcAft>
                <a:spcPct val="0"/>
              </a:spcAft>
            </a:pPr>
            <a:r>
              <a:rPr lang="zh-CN" altLang="en-US" sz="1200" dirty="0">
                <a:solidFill>
                  <a:schemeClr val="tx1">
                    <a:lumMod val="85000"/>
                    <a:lumOff val="15000"/>
                  </a:schemeClr>
                </a:solidFill>
                <a:latin typeface="+mn-ea"/>
                <a:cs typeface="+mn-ea"/>
              </a:rPr>
              <a:t>一级高速缓存，指令高速缓存和数据高速缓存分离，提高指令执行效率。</a:t>
            </a:r>
          </a:p>
        </p:txBody>
      </p:sp>
      <p:sp>
        <p:nvSpPr>
          <p:cNvPr id="6" name="矩形 5"/>
          <p:cNvSpPr/>
          <p:nvPr>
            <p:custDataLst>
              <p:tags r:id="rId4"/>
            </p:custDataLst>
          </p:nvPr>
        </p:nvSpPr>
        <p:spPr>
          <a:xfrm>
            <a:off x="1676018" y="1708525"/>
            <a:ext cx="4300220" cy="287655"/>
          </a:xfrm>
          <a:prstGeom prst="rect">
            <a:avLst/>
          </a:prstGeom>
          <a:noFill/>
        </p:spPr>
        <p:txBody>
          <a:bodyPr wrap="square" lIns="0" tIns="0" rIns="0" bIns="0" rtlCol="0" anchor="b">
            <a:noAutofit/>
          </a:bodyPr>
          <a:lstStyle/>
          <a:p>
            <a:pPr>
              <a:spcBef>
                <a:spcPct val="0"/>
              </a:spcBef>
              <a:spcAft>
                <a:spcPct val="0"/>
              </a:spcAft>
            </a:pPr>
            <a:r>
              <a:rPr lang="zh-CN" altLang="en-US" b="1" dirty="0">
                <a:solidFill>
                  <a:schemeClr val="tx1"/>
                </a:solidFill>
                <a:latin typeface="+mn-ea"/>
                <a:cs typeface="+mn-ea"/>
              </a:rPr>
              <a:t>哈佛结构</a:t>
            </a:r>
          </a:p>
        </p:txBody>
      </p:sp>
      <p:sp>
        <p:nvSpPr>
          <p:cNvPr id="10" name="椭圆 9"/>
          <p:cNvSpPr/>
          <p:nvPr>
            <p:custDataLst>
              <p:tags r:id="rId5"/>
            </p:custDataLst>
          </p:nvPr>
        </p:nvSpPr>
        <p:spPr>
          <a:xfrm>
            <a:off x="720343" y="1724400"/>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indent="0" algn="ctr" fontAlgn="auto">
              <a:spcBef>
                <a:spcPct val="0"/>
              </a:spcBef>
              <a:spcAft>
                <a:spcPct val="0"/>
              </a:spcAft>
              <a:buClrTx/>
              <a:buSzTx/>
              <a:buFontTx/>
            </a:pPr>
            <a:r>
              <a:rPr lang="en-US" altLang="zh-CN" sz="2400" b="1">
                <a:latin typeface="+mn-ea"/>
                <a:cs typeface="+mn-ea"/>
                <a:sym typeface="+mn-ea"/>
              </a:rPr>
              <a:t>01</a:t>
            </a:r>
            <a:endParaRPr lang="en-US" altLang="zh-CN" sz="2400" b="1" dirty="0">
              <a:latin typeface="+mn-ea"/>
              <a:cs typeface="+mn-ea"/>
              <a:sym typeface="+mn-ea"/>
            </a:endParaRPr>
          </a:p>
        </p:txBody>
      </p:sp>
      <p:sp>
        <p:nvSpPr>
          <p:cNvPr id="11" name="矩形 10"/>
          <p:cNvSpPr/>
          <p:nvPr>
            <p:custDataLst>
              <p:tags r:id="rId6"/>
            </p:custDataLst>
          </p:nvPr>
        </p:nvSpPr>
        <p:spPr>
          <a:xfrm>
            <a:off x="1676653" y="3000115"/>
            <a:ext cx="4300220" cy="478518"/>
          </a:xfrm>
          <a:prstGeom prst="rect">
            <a:avLst/>
          </a:prstGeom>
          <a:noFill/>
        </p:spPr>
        <p:txBody>
          <a:bodyPr wrap="square" lIns="0" tIns="0" rIns="0" bIns="0" rtlCol="0" anchor="t" anchorCtr="0">
            <a:noAutofit/>
          </a:bodyPr>
          <a:lstStyle/>
          <a:p>
            <a:pPr algn="just">
              <a:lnSpc>
                <a:spcPct val="130000"/>
              </a:lnSpc>
              <a:spcBef>
                <a:spcPct val="0"/>
              </a:spcBef>
              <a:spcAft>
                <a:spcPct val="0"/>
              </a:spcAft>
            </a:pPr>
            <a:r>
              <a:rPr lang="zh-CN" altLang="en-US" sz="1200">
                <a:solidFill>
                  <a:schemeClr val="tx1">
                    <a:lumMod val="85000"/>
                    <a:lumOff val="15000"/>
                  </a:schemeClr>
                </a:solidFill>
                <a:latin typeface="+mn-ea"/>
                <a:cs typeface="+mn-ea"/>
              </a:rPr>
              <a:t>指令预取和数据预取，提高指令级并行度。</a:t>
            </a:r>
          </a:p>
        </p:txBody>
      </p:sp>
      <p:sp>
        <p:nvSpPr>
          <p:cNvPr id="20" name="矩形 19"/>
          <p:cNvSpPr/>
          <p:nvPr>
            <p:custDataLst>
              <p:tags r:id="rId7"/>
            </p:custDataLst>
          </p:nvPr>
        </p:nvSpPr>
        <p:spPr>
          <a:xfrm>
            <a:off x="1676653" y="2664200"/>
            <a:ext cx="4300220" cy="287655"/>
          </a:xfrm>
          <a:prstGeom prst="rect">
            <a:avLst/>
          </a:prstGeom>
          <a:noFill/>
        </p:spPr>
        <p:txBody>
          <a:bodyPr wrap="square" lIns="0" tIns="0" rIns="0" bIns="0" rtlCol="0" anchor="b">
            <a:noAutofit/>
          </a:bodyPr>
          <a:lstStyle/>
          <a:p>
            <a:pPr>
              <a:spcBef>
                <a:spcPct val="0"/>
              </a:spcBef>
              <a:spcAft>
                <a:spcPct val="0"/>
              </a:spcAft>
            </a:pPr>
            <a:r>
              <a:rPr lang="zh-CN" altLang="en-US" b="1">
                <a:solidFill>
                  <a:schemeClr val="tx1"/>
                </a:solidFill>
                <a:latin typeface="+mn-ea"/>
                <a:cs typeface="+mn-ea"/>
              </a:rPr>
              <a:t>预取功能</a:t>
            </a:r>
          </a:p>
        </p:txBody>
      </p:sp>
      <p:sp>
        <p:nvSpPr>
          <p:cNvPr id="13" name="椭圆 12"/>
          <p:cNvSpPr/>
          <p:nvPr>
            <p:custDataLst>
              <p:tags r:id="rId8"/>
            </p:custDataLst>
          </p:nvPr>
        </p:nvSpPr>
        <p:spPr>
          <a:xfrm>
            <a:off x="720343" y="2676265"/>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indent="0" algn="ctr" fontAlgn="auto">
              <a:spcBef>
                <a:spcPct val="0"/>
              </a:spcBef>
              <a:spcAft>
                <a:spcPct val="0"/>
              </a:spcAft>
              <a:buClrTx/>
              <a:buSzTx/>
              <a:buFontTx/>
            </a:pPr>
            <a:r>
              <a:rPr lang="en-US" altLang="zh-CN" sz="2400" b="1">
                <a:latin typeface="+mn-ea"/>
                <a:cs typeface="+mn-ea"/>
                <a:sym typeface="+mn-ea"/>
              </a:rPr>
              <a:t>02</a:t>
            </a:r>
            <a:endParaRPr lang="en-US" altLang="zh-CN" sz="2400" b="1" dirty="0">
              <a:latin typeface="+mn-ea"/>
              <a:cs typeface="+mn-ea"/>
              <a:sym typeface="+mn-ea"/>
            </a:endParaRPr>
          </a:p>
        </p:txBody>
      </p:sp>
      <p:sp>
        <p:nvSpPr>
          <p:cNvPr id="21" name="矩形 20"/>
          <p:cNvSpPr/>
          <p:nvPr>
            <p:custDataLst>
              <p:tags r:id="rId9"/>
            </p:custDataLst>
          </p:nvPr>
        </p:nvSpPr>
        <p:spPr>
          <a:xfrm>
            <a:off x="1677288" y="3955790"/>
            <a:ext cx="4300220" cy="478518"/>
          </a:xfrm>
          <a:prstGeom prst="rect">
            <a:avLst/>
          </a:prstGeom>
          <a:noFill/>
        </p:spPr>
        <p:txBody>
          <a:bodyPr wrap="square" lIns="0" tIns="0" rIns="0" bIns="0" rtlCol="0" anchor="t" anchorCtr="0">
            <a:noAutofit/>
          </a:bodyPr>
          <a:lstStyle/>
          <a:p>
            <a:pPr algn="just">
              <a:lnSpc>
                <a:spcPct val="130000"/>
              </a:lnSpc>
              <a:spcBef>
                <a:spcPct val="0"/>
              </a:spcBef>
              <a:spcAft>
                <a:spcPct val="0"/>
              </a:spcAft>
            </a:pPr>
            <a:r>
              <a:rPr lang="zh-CN" altLang="en-US" sz="1200">
                <a:solidFill>
                  <a:schemeClr val="tx1">
                    <a:lumMod val="85000"/>
                    <a:lumOff val="15000"/>
                  </a:schemeClr>
                </a:solidFill>
                <a:latin typeface="+mn-ea"/>
                <a:cs typeface="+mn-ea"/>
              </a:rPr>
              <a:t>利用分支历史表和GShare预测器提高分支预测准确率。</a:t>
            </a:r>
          </a:p>
        </p:txBody>
      </p:sp>
      <p:sp>
        <p:nvSpPr>
          <p:cNvPr id="22" name="矩形 21"/>
          <p:cNvSpPr/>
          <p:nvPr>
            <p:custDataLst>
              <p:tags r:id="rId10"/>
            </p:custDataLst>
          </p:nvPr>
        </p:nvSpPr>
        <p:spPr>
          <a:xfrm>
            <a:off x="1677288" y="3619875"/>
            <a:ext cx="4300220" cy="287655"/>
          </a:xfrm>
          <a:prstGeom prst="rect">
            <a:avLst/>
          </a:prstGeom>
          <a:noFill/>
        </p:spPr>
        <p:txBody>
          <a:bodyPr wrap="square" lIns="0" tIns="0" rIns="0" bIns="0" rtlCol="0" anchor="b">
            <a:noAutofit/>
          </a:bodyPr>
          <a:lstStyle/>
          <a:p>
            <a:pPr>
              <a:spcBef>
                <a:spcPct val="0"/>
              </a:spcBef>
              <a:spcAft>
                <a:spcPct val="0"/>
              </a:spcAft>
            </a:pPr>
            <a:r>
              <a:rPr lang="zh-CN" altLang="en-US" b="1">
                <a:solidFill>
                  <a:schemeClr val="tx1"/>
                </a:solidFill>
                <a:latin typeface="+mn-ea"/>
                <a:cs typeface="+mn-ea"/>
              </a:rPr>
              <a:t>分支预测</a:t>
            </a:r>
          </a:p>
        </p:txBody>
      </p:sp>
      <p:sp>
        <p:nvSpPr>
          <p:cNvPr id="18" name="椭圆 17"/>
          <p:cNvSpPr/>
          <p:nvPr>
            <p:custDataLst>
              <p:tags r:id="rId11"/>
            </p:custDataLst>
          </p:nvPr>
        </p:nvSpPr>
        <p:spPr>
          <a:xfrm>
            <a:off x="720343" y="3628130"/>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indent="0" algn="ctr" fontAlgn="auto">
              <a:spcBef>
                <a:spcPct val="0"/>
              </a:spcBef>
              <a:spcAft>
                <a:spcPct val="0"/>
              </a:spcAft>
              <a:buClrTx/>
              <a:buSzTx/>
              <a:buFontTx/>
            </a:pPr>
            <a:r>
              <a:rPr lang="en-US" altLang="zh-CN" sz="2400" b="1">
                <a:latin typeface="+mn-ea"/>
                <a:cs typeface="+mn-ea"/>
                <a:sym typeface="+mn-ea"/>
              </a:rPr>
              <a:t>03</a:t>
            </a:r>
            <a:endParaRPr lang="en-US" altLang="zh-CN" sz="2400" b="1" dirty="0">
              <a:latin typeface="+mn-ea"/>
              <a:cs typeface="+mn-ea"/>
              <a:sym typeface="+mn-ea"/>
            </a:endParaRPr>
          </a:p>
        </p:txBody>
      </p:sp>
      <p:sp>
        <p:nvSpPr>
          <p:cNvPr id="19" name="椭圆 18"/>
          <p:cNvSpPr/>
          <p:nvPr>
            <p:custDataLst>
              <p:tags r:id="rId12"/>
            </p:custDataLst>
          </p:nvPr>
        </p:nvSpPr>
        <p:spPr>
          <a:xfrm>
            <a:off x="720343" y="4579995"/>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indent="0" algn="ctr" fontAlgn="auto">
              <a:spcBef>
                <a:spcPct val="0"/>
              </a:spcBef>
              <a:spcAft>
                <a:spcPct val="0"/>
              </a:spcAft>
              <a:buClrTx/>
              <a:buSzTx/>
              <a:buFontTx/>
            </a:pPr>
            <a:r>
              <a:rPr lang="en-US" altLang="zh-CN" sz="2400" b="1">
                <a:latin typeface="+mn-ea"/>
                <a:cs typeface="+mn-ea"/>
                <a:sym typeface="+mn-ea"/>
              </a:rPr>
              <a:t>04</a:t>
            </a:r>
            <a:endParaRPr lang="en-US" altLang="zh-CN" sz="2400" b="1" dirty="0">
              <a:latin typeface="+mn-ea"/>
              <a:cs typeface="+mn-ea"/>
              <a:sym typeface="+mn-ea"/>
            </a:endParaRPr>
          </a:p>
        </p:txBody>
      </p:sp>
      <p:sp>
        <p:nvSpPr>
          <p:cNvPr id="23" name="矩形 22"/>
          <p:cNvSpPr/>
          <p:nvPr>
            <p:custDataLst>
              <p:tags r:id="rId13"/>
            </p:custDataLst>
          </p:nvPr>
        </p:nvSpPr>
        <p:spPr>
          <a:xfrm>
            <a:off x="1677288" y="4911465"/>
            <a:ext cx="4300220" cy="478518"/>
          </a:xfrm>
          <a:prstGeom prst="rect">
            <a:avLst/>
          </a:prstGeom>
          <a:noFill/>
        </p:spPr>
        <p:txBody>
          <a:bodyPr wrap="square" lIns="0" tIns="0" rIns="0" bIns="0" rtlCol="0" anchor="t" anchorCtr="0">
            <a:noAutofit/>
          </a:bodyPr>
          <a:lstStyle/>
          <a:p>
            <a:pPr algn="just">
              <a:lnSpc>
                <a:spcPct val="130000"/>
              </a:lnSpc>
              <a:spcBef>
                <a:spcPct val="0"/>
              </a:spcBef>
              <a:spcAft>
                <a:spcPct val="0"/>
              </a:spcAft>
            </a:pPr>
            <a:r>
              <a:rPr lang="zh-CN" altLang="en-US" sz="1200">
                <a:solidFill>
                  <a:schemeClr val="tx1">
                    <a:lumMod val="85000"/>
                    <a:lumOff val="15000"/>
                  </a:schemeClr>
                </a:solidFill>
                <a:latin typeface="+mn-ea"/>
                <a:cs typeface="+mn-ea"/>
              </a:rPr>
              <a:t>MMU负责地址转换、页面保护和页面属性管理，利用TLB提高地址转换效率。</a:t>
            </a:r>
          </a:p>
        </p:txBody>
      </p:sp>
      <p:sp>
        <p:nvSpPr>
          <p:cNvPr id="24" name="矩形 23"/>
          <p:cNvSpPr/>
          <p:nvPr>
            <p:custDataLst>
              <p:tags r:id="rId14"/>
            </p:custDataLst>
          </p:nvPr>
        </p:nvSpPr>
        <p:spPr>
          <a:xfrm>
            <a:off x="1677288" y="4575550"/>
            <a:ext cx="4300220" cy="287655"/>
          </a:xfrm>
          <a:prstGeom prst="rect">
            <a:avLst/>
          </a:prstGeom>
          <a:noFill/>
        </p:spPr>
        <p:txBody>
          <a:bodyPr wrap="square" lIns="0" tIns="0" rIns="0" bIns="0" rtlCol="0" anchor="b">
            <a:noAutofit/>
          </a:bodyPr>
          <a:lstStyle/>
          <a:p>
            <a:pPr>
              <a:spcBef>
                <a:spcPct val="0"/>
              </a:spcBef>
              <a:spcAft>
                <a:spcPct val="0"/>
              </a:spcAft>
            </a:pPr>
            <a:r>
              <a:rPr lang="zh-CN" altLang="en-US" b="1">
                <a:solidFill>
                  <a:schemeClr val="tx1"/>
                </a:solidFill>
                <a:latin typeface="+mn-ea"/>
                <a:cs typeface="+mn-ea"/>
              </a:rPr>
              <a:t>虚拟内存管理</a:t>
            </a:r>
          </a:p>
        </p:txBody>
      </p:sp>
      <p:sp>
        <p:nvSpPr>
          <p:cNvPr id="25" name="矩形 24"/>
          <p:cNvSpPr/>
          <p:nvPr>
            <p:custDataLst>
              <p:tags r:id="rId15"/>
            </p:custDataLst>
          </p:nvPr>
        </p:nvSpPr>
        <p:spPr>
          <a:xfrm>
            <a:off x="1677288" y="5867140"/>
            <a:ext cx="4300220" cy="478518"/>
          </a:xfrm>
          <a:prstGeom prst="rect">
            <a:avLst/>
          </a:prstGeom>
          <a:noFill/>
        </p:spPr>
        <p:txBody>
          <a:bodyPr wrap="square" lIns="0" tIns="0" rIns="0" bIns="0" rtlCol="0" anchor="t" anchorCtr="0">
            <a:noAutofit/>
          </a:bodyPr>
          <a:lstStyle/>
          <a:p>
            <a:pPr algn="just">
              <a:lnSpc>
                <a:spcPct val="130000"/>
              </a:lnSpc>
              <a:spcBef>
                <a:spcPct val="0"/>
              </a:spcBef>
              <a:spcAft>
                <a:spcPct val="0"/>
              </a:spcAft>
            </a:pPr>
            <a:r>
              <a:rPr lang="zh-CN" altLang="en-US" sz="1200" dirty="0">
                <a:solidFill>
                  <a:schemeClr val="tx1">
                    <a:lumMod val="85000"/>
                    <a:lumOff val="15000"/>
                  </a:schemeClr>
                </a:solidFill>
                <a:latin typeface="+mn-ea"/>
                <a:cs typeface="+mn-ea"/>
              </a:rPr>
              <a:t>PMP负责对系统内存进行细粒度访问控制和保护，提高系统安全性和稳定性。</a:t>
            </a:r>
          </a:p>
        </p:txBody>
      </p:sp>
      <p:sp>
        <p:nvSpPr>
          <p:cNvPr id="26" name="矩形 25"/>
          <p:cNvSpPr/>
          <p:nvPr>
            <p:custDataLst>
              <p:tags r:id="rId16"/>
            </p:custDataLst>
          </p:nvPr>
        </p:nvSpPr>
        <p:spPr>
          <a:xfrm>
            <a:off x="1677288" y="5531225"/>
            <a:ext cx="4300220" cy="287655"/>
          </a:xfrm>
          <a:prstGeom prst="rect">
            <a:avLst/>
          </a:prstGeom>
          <a:noFill/>
        </p:spPr>
        <p:txBody>
          <a:bodyPr wrap="square" lIns="0" tIns="0" rIns="0" bIns="0" rtlCol="0" anchor="b">
            <a:noAutofit/>
          </a:bodyPr>
          <a:lstStyle/>
          <a:p>
            <a:pPr>
              <a:spcBef>
                <a:spcPct val="0"/>
              </a:spcBef>
              <a:spcAft>
                <a:spcPct val="0"/>
              </a:spcAft>
            </a:pPr>
            <a:r>
              <a:rPr lang="zh-CN" altLang="en-US" b="1">
                <a:solidFill>
                  <a:schemeClr val="tx1"/>
                </a:solidFill>
                <a:latin typeface="+mn-ea"/>
                <a:cs typeface="+mn-ea"/>
              </a:rPr>
              <a:t>物理内存保护</a:t>
            </a:r>
          </a:p>
        </p:txBody>
      </p:sp>
      <p:sp>
        <p:nvSpPr>
          <p:cNvPr id="28" name="椭圆 27"/>
          <p:cNvSpPr/>
          <p:nvPr>
            <p:custDataLst>
              <p:tags r:id="rId17"/>
            </p:custDataLst>
          </p:nvPr>
        </p:nvSpPr>
        <p:spPr>
          <a:xfrm>
            <a:off x="720343" y="5531225"/>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indent="0" algn="ctr" fontAlgn="auto">
              <a:spcBef>
                <a:spcPct val="0"/>
              </a:spcBef>
              <a:spcAft>
                <a:spcPct val="0"/>
              </a:spcAft>
              <a:buClrTx/>
              <a:buSzTx/>
              <a:buFontTx/>
            </a:pPr>
            <a:r>
              <a:rPr lang="en-US" altLang="zh-CN" sz="2400" b="1">
                <a:latin typeface="+mn-ea"/>
                <a:cs typeface="+mn-ea"/>
                <a:sym typeface="+mn-ea"/>
              </a:rPr>
              <a:t>05</a:t>
            </a:r>
            <a:endParaRPr lang="en-US" altLang="zh-CN" sz="2400" b="1" dirty="0">
              <a:latin typeface="+mn-ea"/>
              <a:cs typeface="+mn-ea"/>
              <a:sym typeface="+mn-ea"/>
            </a:endParaRPr>
          </a:p>
        </p:txBody>
      </p:sp>
      <p:pic>
        <p:nvPicPr>
          <p:cNvPr id="2" name="图片 1" descr="v2-3333594d99b4c825d99737d7d771b99c_720w"/>
          <p:cNvPicPr>
            <a:picLocks noChangeAspect="1"/>
          </p:cNvPicPr>
          <p:nvPr/>
        </p:nvPicPr>
        <p:blipFill rotWithShape="1">
          <a:blip r:embed="rId20"/>
          <a:srcRect l="4" t="6950" r="1451" b="20868"/>
          <a:stretch/>
        </p:blipFill>
        <p:spPr>
          <a:xfrm>
            <a:off x="6359778" y="1477509"/>
            <a:ext cx="5400948" cy="3673215"/>
          </a:xfrm>
          <a:prstGeom prst="rect">
            <a:avLst/>
          </a:prstGeom>
          <a:ln>
            <a:noFill/>
          </a:ln>
        </p:spPr>
      </p:pic>
      <p:sp>
        <p:nvSpPr>
          <p:cNvPr id="27" name="矩形 26">
            <a:extLst>
              <a:ext uri="{FF2B5EF4-FFF2-40B4-BE49-F238E27FC236}">
                <a16:creationId xmlns:a16="http://schemas.microsoft.com/office/drawing/2014/main" id="{5DF433C4-5A1F-47D2-9669-05AB562F0CA6}"/>
              </a:ext>
            </a:extLst>
          </p:cNvPr>
          <p:cNvSpPr/>
          <p:nvPr>
            <p:custDataLst>
              <p:tags r:id="rId18"/>
            </p:custDataLst>
          </p:nvPr>
        </p:nvSpPr>
        <p:spPr>
          <a:xfrm>
            <a:off x="6973206" y="5529637"/>
            <a:ext cx="4300220" cy="287655"/>
          </a:xfrm>
          <a:prstGeom prst="rect">
            <a:avLst/>
          </a:prstGeom>
          <a:noFill/>
        </p:spPr>
        <p:txBody>
          <a:bodyPr wrap="square" lIns="0" tIns="0" rIns="0" bIns="0" rtlCol="0" anchor="b">
            <a:noAutofit/>
          </a:bodyPr>
          <a:lstStyle/>
          <a:p>
            <a:pPr algn="ctr">
              <a:spcBef>
                <a:spcPct val="0"/>
              </a:spcBef>
              <a:spcAft>
                <a:spcPct val="0"/>
              </a:spcAft>
            </a:pPr>
            <a:r>
              <a:rPr lang="zh-CN" altLang="en-US" b="1" dirty="0">
                <a:solidFill>
                  <a:schemeClr val="tx1"/>
                </a:solidFill>
                <a:latin typeface="+mn-ea"/>
                <a:cs typeface="+mn-ea"/>
              </a:rPr>
              <a:t>哈佛结构</a:t>
            </a:r>
          </a:p>
        </p:txBody>
      </p:sp>
      <p:pic>
        <p:nvPicPr>
          <p:cNvPr id="29" name="图片 28">
            <a:extLst>
              <a:ext uri="{FF2B5EF4-FFF2-40B4-BE49-F238E27FC236}">
                <a16:creationId xmlns:a16="http://schemas.microsoft.com/office/drawing/2014/main" id="{9797FE68-E472-463D-AA0C-BE6C5C54D18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p:txBody>
          <a:bodyPr/>
          <a:lstStyle/>
          <a:p>
            <a:r>
              <a:rPr lang="zh-CN" altLang="en-US" dirty="0">
                <a:sym typeface="+mn-ea"/>
              </a:rPr>
              <a:t>中断子系统</a:t>
            </a:r>
          </a:p>
        </p:txBody>
      </p:sp>
      <p:sp>
        <p:nvSpPr>
          <p:cNvPr id="14" name="矩形 13"/>
          <p:cNvSpPr/>
          <p:nvPr>
            <p:custDataLst>
              <p:tags r:id="rId3"/>
            </p:custDataLst>
          </p:nvPr>
        </p:nvSpPr>
        <p:spPr>
          <a:xfrm>
            <a:off x="702945" y="4359660"/>
            <a:ext cx="5035550" cy="2115435"/>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bg1"/>
              </a:solidFill>
              <a:latin typeface="+mn-ea"/>
              <a:sym typeface="MiSans Normal" panose="00000500000000000000" charset="-122"/>
            </a:endParaRPr>
          </a:p>
        </p:txBody>
      </p:sp>
      <p:pic>
        <p:nvPicPr>
          <p:cNvPr id="15" name="图片 14" descr="/data/temp/3cab2790-1b0f-11ef-8849-be414782cdab.jpg@base@tag=imgScale&amp;m=1&amp;w=1399&amp;h=817&amp;q=953cab2790-1b0f-11ef-8849-be414782cdab"/>
          <p:cNvPicPr>
            <a:picLocks noChangeAspect="1"/>
          </p:cNvPicPr>
          <p:nvPr>
            <p:custDataLst>
              <p:tags r:id="rId4"/>
            </p:custDataLst>
          </p:nvPr>
        </p:nvPicPr>
        <p:blipFill rotWithShape="1">
          <a:blip r:embed="rId12"/>
          <a:srcRect t="6182" b="6182"/>
          <a:stretch>
            <a:fillRect/>
          </a:stretch>
        </p:blipFill>
        <p:spPr>
          <a:xfrm>
            <a:off x="696595" y="1415799"/>
            <a:ext cx="5040889" cy="2943861"/>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7" name="矩形 16"/>
          <p:cNvSpPr/>
          <p:nvPr>
            <p:custDataLst>
              <p:tags r:id="rId5"/>
            </p:custDataLst>
          </p:nvPr>
        </p:nvSpPr>
        <p:spPr>
          <a:xfrm>
            <a:off x="987684" y="4535566"/>
            <a:ext cx="4692650" cy="546735"/>
          </a:xfrm>
          <a:prstGeom prst="rect">
            <a:avLst/>
          </a:prstGeom>
          <a:noFill/>
        </p:spPr>
        <p:txBody>
          <a:bodyPr wrap="square" lIns="0" tIns="0" rIns="0" bIns="0" rtlCol="0" anchor="ctr" anchorCtr="0">
            <a:noAutofit/>
          </a:bodyPr>
          <a:lstStyle/>
          <a:p>
            <a:pPr>
              <a:spcBef>
                <a:spcPct val="0"/>
              </a:spcBef>
              <a:spcAft>
                <a:spcPct val="0"/>
              </a:spcAft>
            </a:pPr>
            <a:r>
              <a:rPr lang="zh-CN" altLang="en-US" sz="2400" b="1" dirty="0">
                <a:solidFill>
                  <a:schemeClr val="tx1">
                    <a:lumMod val="85000"/>
                    <a:lumOff val="15000"/>
                  </a:schemeClr>
                </a:solidFill>
                <a:latin typeface="+mn-ea"/>
                <a:cs typeface="+mn-ea"/>
              </a:rPr>
              <a:t>处理器核局部中断控制器</a:t>
            </a:r>
            <a:r>
              <a:rPr lang="en-US" altLang="zh-CN" sz="2400" b="1" dirty="0">
                <a:solidFill>
                  <a:schemeClr val="tx1">
                    <a:lumMod val="85000"/>
                    <a:lumOff val="15000"/>
                  </a:schemeClr>
                </a:solidFill>
                <a:latin typeface="+mn-ea"/>
                <a:cs typeface="+mn-ea"/>
              </a:rPr>
              <a:t>CLINT</a:t>
            </a:r>
          </a:p>
        </p:txBody>
      </p:sp>
      <p:sp>
        <p:nvSpPr>
          <p:cNvPr id="18" name="矩形 17"/>
          <p:cNvSpPr/>
          <p:nvPr>
            <p:custDataLst>
              <p:tags r:id="rId6"/>
            </p:custDataLst>
          </p:nvPr>
        </p:nvSpPr>
        <p:spPr>
          <a:xfrm>
            <a:off x="974240" y="5082301"/>
            <a:ext cx="4455010" cy="916073"/>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dirty="0">
                <a:solidFill>
                  <a:schemeClr val="tx1">
                    <a:lumMod val="85000"/>
                    <a:lumOff val="15000"/>
                  </a:schemeClr>
                </a:solidFill>
                <a:latin typeface="+mn-ea"/>
                <a:cs typeface="+mn-ea"/>
              </a:rPr>
              <a:t>处理软件中断和计时器中断，更快地响应处理器核中的中断请求，减少了中断响应的延迟。</a:t>
            </a:r>
          </a:p>
        </p:txBody>
      </p:sp>
      <p:sp>
        <p:nvSpPr>
          <p:cNvPr id="19" name="矩形 18"/>
          <p:cNvSpPr/>
          <p:nvPr>
            <p:custDataLst>
              <p:tags r:id="rId7"/>
            </p:custDataLst>
          </p:nvPr>
        </p:nvSpPr>
        <p:spPr>
          <a:xfrm>
            <a:off x="6456045" y="4359660"/>
            <a:ext cx="5040630" cy="2115435"/>
          </a:xfrm>
          <a:prstGeom prst="rect">
            <a:avLst/>
          </a:prstGeom>
          <a:solidFill>
            <a:schemeClr val="accent1"/>
          </a:solidFill>
          <a:ln w="9525">
            <a:solidFill>
              <a:schemeClr val="accent1">
                <a:alpha val="5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solidFill>
                <a:schemeClr val="bg1"/>
              </a:solidFill>
              <a:latin typeface="+mn-ea"/>
              <a:sym typeface="MiSans Normal" panose="00000500000000000000" charset="-122"/>
            </a:endParaRPr>
          </a:p>
        </p:txBody>
      </p:sp>
      <p:sp>
        <p:nvSpPr>
          <p:cNvPr id="20" name="矩形 19"/>
          <p:cNvSpPr/>
          <p:nvPr>
            <p:custDataLst>
              <p:tags r:id="rId8"/>
            </p:custDataLst>
          </p:nvPr>
        </p:nvSpPr>
        <p:spPr>
          <a:xfrm>
            <a:off x="6909261" y="4536104"/>
            <a:ext cx="4171303" cy="520188"/>
          </a:xfrm>
          <a:prstGeom prst="rect">
            <a:avLst/>
          </a:prstGeom>
          <a:noFill/>
        </p:spPr>
        <p:txBody>
          <a:bodyPr wrap="square" lIns="0" tIns="0" rIns="0" bIns="0" rtlCol="0" anchor="ctr" anchorCtr="0">
            <a:noAutofit/>
          </a:bodyPr>
          <a:lstStyle/>
          <a:p>
            <a:pPr>
              <a:spcBef>
                <a:spcPct val="0"/>
              </a:spcBef>
              <a:spcAft>
                <a:spcPct val="0"/>
              </a:spcAft>
            </a:pPr>
            <a:r>
              <a:rPr lang="zh-CN" altLang="en-US" sz="2400" b="1" dirty="0">
                <a:solidFill>
                  <a:srgbClr val="FFFFFF"/>
                </a:solidFill>
                <a:latin typeface="+mn-ea"/>
                <a:cs typeface="+mn-ea"/>
              </a:rPr>
              <a:t>中断控制器PLIC</a:t>
            </a:r>
          </a:p>
        </p:txBody>
      </p:sp>
      <p:sp>
        <p:nvSpPr>
          <p:cNvPr id="21" name="矩形 20"/>
          <p:cNvSpPr/>
          <p:nvPr>
            <p:custDataLst>
              <p:tags r:id="rId9"/>
            </p:custDataLst>
          </p:nvPr>
        </p:nvSpPr>
        <p:spPr>
          <a:xfrm>
            <a:off x="6905450" y="5082301"/>
            <a:ext cx="4174293" cy="916073"/>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dirty="0">
                <a:solidFill>
                  <a:srgbClr val="FFFFFF"/>
                </a:solidFill>
                <a:latin typeface="+mn-ea"/>
                <a:cs typeface="+mn-ea"/>
              </a:rPr>
              <a:t>PLIC处理外部中断源，在处理器核和外部中断源之间起到缓冲和调度的作用，避免了处理器核不必要的中断处理负载。</a:t>
            </a:r>
          </a:p>
        </p:txBody>
      </p:sp>
      <p:pic>
        <p:nvPicPr>
          <p:cNvPr id="22" name="图片 21" descr="/data/temp/3cab2783-1b0f-11ef-8849-be414782cdab.jpg@base@tag=imgScale&amp;m=1&amp;w=1399&amp;h=817&amp;q=953cab2783-1b0f-11ef-8849-be414782cdab"/>
          <p:cNvPicPr>
            <a:picLocks noChangeAspect="1"/>
          </p:cNvPicPr>
          <p:nvPr>
            <p:custDataLst>
              <p:tags r:id="rId10"/>
            </p:custDataLst>
          </p:nvPr>
        </p:nvPicPr>
        <p:blipFill rotWithShape="1">
          <a:blip r:embed="rId13"/>
          <a:srcRect t="20800" b="20800"/>
          <a:stretch>
            <a:fillRect/>
          </a:stretch>
        </p:blipFill>
        <p:spPr>
          <a:xfrm>
            <a:off x="6455791" y="1415799"/>
            <a:ext cx="5040889" cy="2943861"/>
          </a:xfrm>
          <a:custGeom>
            <a:avLst/>
            <a:gdLst/>
            <a:ahLst/>
            <a:cxnLst>
              <a:cxn ang="3">
                <a:pos x="hc" y="t"/>
              </a:cxn>
              <a:cxn ang="cd2">
                <a:pos x="l" y="vc"/>
              </a:cxn>
              <a:cxn ang="cd4">
                <a:pos x="hc" y="b"/>
              </a:cxn>
              <a:cxn ang="0">
                <a:pos x="r" y="vc"/>
              </a:cxn>
            </a:cxnLst>
            <a:rect l="l" t="t" r="r" b="b"/>
            <a:pathLst>
              <a:path w="3402" h="2926">
                <a:moveTo>
                  <a:pt x="0" y="0"/>
                </a:moveTo>
                <a:lnTo>
                  <a:pt x="3402" y="0"/>
                </a:lnTo>
                <a:lnTo>
                  <a:pt x="3402" y="2926"/>
                </a:lnTo>
                <a:lnTo>
                  <a:pt x="0" y="2926"/>
                </a:lnTo>
                <a:lnTo>
                  <a:pt x="0" y="0"/>
                </a:lnTo>
                <a:close/>
              </a:path>
            </a:pathLst>
          </a:custGeom>
          <a:ln w="3175" cmpd="sng">
            <a:solidFill>
              <a:schemeClr val="tx1">
                <a:lumMod val="40000"/>
                <a:lumOff val="60000"/>
                <a:alpha val="20000"/>
              </a:schemeClr>
            </a:solidFill>
          </a:ln>
        </p:spPr>
      </p:pic>
      <p:pic>
        <p:nvPicPr>
          <p:cNvPr id="11" name="图片 10">
            <a:extLst>
              <a:ext uri="{FF2B5EF4-FFF2-40B4-BE49-F238E27FC236}">
                <a16:creationId xmlns:a16="http://schemas.microsoft.com/office/drawing/2014/main" id="{DC6E18D5-2ACB-44BE-A651-EDEF7875EBD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rotWithShape="1">
          <a:blip r:embed="rId10"/>
          <a:srcRect t="3536" b="3536"/>
          <a:stretch>
            <a:fillRect/>
          </a:stretch>
        </p:blipFill>
        <p:spPr>
          <a:xfrm>
            <a:off x="0" y="304800"/>
            <a:ext cx="12192000" cy="4169364"/>
          </a:xfrm>
          <a:custGeom>
            <a:avLst/>
            <a:gdLst>
              <a:gd name="connsiteX0" fmla="*/ 0 w 10800000"/>
              <a:gd name="connsiteY0" fmla="*/ 0 h 3477260"/>
              <a:gd name="connsiteX1" fmla="*/ 10800000 w 10800000"/>
              <a:gd name="connsiteY1" fmla="*/ 0 h 3477260"/>
              <a:gd name="connsiteX2" fmla="*/ 10800000 w 10800000"/>
              <a:gd name="connsiteY2" fmla="*/ 3477260 h 3477260"/>
              <a:gd name="connsiteX3" fmla="*/ 0 w 10800000"/>
              <a:gd name="connsiteY3" fmla="*/ 3477260 h 3477260"/>
            </a:gdLst>
            <a:ahLst/>
            <a:cxnLst>
              <a:cxn ang="0">
                <a:pos x="connsiteX0" y="connsiteY0"/>
              </a:cxn>
              <a:cxn ang="0">
                <a:pos x="connsiteX1" y="connsiteY1"/>
              </a:cxn>
              <a:cxn ang="0">
                <a:pos x="connsiteX2" y="connsiteY2"/>
              </a:cxn>
              <a:cxn ang="0">
                <a:pos x="connsiteX3" y="connsiteY3"/>
              </a:cxn>
            </a:cxnLst>
            <a:rect l="l" t="t" r="r" b="b"/>
            <a:pathLst>
              <a:path w="10800000" h="3477260">
                <a:moveTo>
                  <a:pt x="0" y="0"/>
                </a:moveTo>
                <a:lnTo>
                  <a:pt x="10800000" y="0"/>
                </a:lnTo>
                <a:lnTo>
                  <a:pt x="10800000" y="3477260"/>
                </a:lnTo>
                <a:lnTo>
                  <a:pt x="0" y="3477260"/>
                </a:lnTo>
                <a:close/>
              </a:path>
            </a:pathLst>
          </a:custGeom>
          <a:ln w="9525" cap="flat" cmpd="sng" algn="ctr">
            <a:noFill/>
            <a:prstDash val="solid"/>
            <a:round/>
            <a:headEnd type="none" w="med" len="med"/>
            <a:tailEnd type="none" w="med" len="med"/>
          </a:ln>
        </p:spPr>
      </p:pic>
      <p:sp>
        <p:nvSpPr>
          <p:cNvPr id="3" name="标题 2"/>
          <p:cNvSpPr>
            <a:spLocks noGrp="1"/>
          </p:cNvSpPr>
          <p:nvPr>
            <p:ph type="title"/>
            <p:custDataLst>
              <p:tags r:id="rId3"/>
            </p:custDataLst>
          </p:nvPr>
        </p:nvSpPr>
        <p:spPr>
          <a:xfrm>
            <a:off x="537845" y="5258410"/>
            <a:ext cx="2535555" cy="802005"/>
          </a:xfrm>
        </p:spPr>
        <p:txBody>
          <a:bodyPr>
            <a:normAutofit/>
          </a:bodyPr>
          <a:lstStyle/>
          <a:p>
            <a:pPr algn="r">
              <a:lnSpc>
                <a:spcPct val="120000"/>
              </a:lnSpc>
            </a:pPr>
            <a:r>
              <a:rPr lang="zh-CN" altLang="en-US" sz="3600" dirty="0"/>
              <a:t>I/O 子系统</a:t>
            </a:r>
          </a:p>
        </p:txBody>
      </p:sp>
      <p:sp>
        <p:nvSpPr>
          <p:cNvPr id="2" name="矩形 1"/>
          <p:cNvSpPr/>
          <p:nvPr>
            <p:custDataLst>
              <p:tags r:id="rId4"/>
            </p:custDataLst>
          </p:nvPr>
        </p:nvSpPr>
        <p:spPr>
          <a:xfrm>
            <a:off x="4044951" y="5340325"/>
            <a:ext cx="3117850" cy="1322070"/>
          </a:xfrm>
          <a:prstGeom prst="rect">
            <a:avLst/>
          </a:prstGeom>
        </p:spPr>
        <p:txBody>
          <a:bodyPr wrap="square" lIns="0" tIns="0" rIns="0" bIns="0">
            <a:noAutofit/>
          </a:bodyPr>
          <a:lstStyle/>
          <a:p>
            <a:pPr algn="just">
              <a:lnSpc>
                <a:spcPct val="150000"/>
              </a:lnSpc>
              <a:spcBef>
                <a:spcPct val="0"/>
              </a:spcBef>
              <a:spcAft>
                <a:spcPct val="0"/>
              </a:spcAft>
            </a:pPr>
            <a:r>
              <a:rPr lang="zh-CN" altLang="en-US" dirty="0">
                <a:solidFill>
                  <a:schemeClr val="tx1">
                    <a:lumMod val="85000"/>
                    <a:lumOff val="15000"/>
                  </a:schemeClr>
                </a:solidFill>
                <a:latin typeface="+mn-ea"/>
                <a:cs typeface="+mn-ea"/>
                <a:sym typeface="+mn-ea"/>
              </a:rPr>
              <a:t>支持128位总线带宽，满足处理器与外部设备之间大量数据的传输需求。</a:t>
            </a:r>
            <a:endParaRPr lang="zh-CN" altLang="en-US" dirty="0">
              <a:solidFill>
                <a:schemeClr val="tx1">
                  <a:lumMod val="85000"/>
                  <a:lumOff val="15000"/>
                </a:schemeClr>
              </a:solidFill>
              <a:latin typeface="+mn-ea"/>
              <a:cs typeface="+mn-ea"/>
            </a:endParaRPr>
          </a:p>
        </p:txBody>
      </p:sp>
      <p:sp>
        <p:nvSpPr>
          <p:cNvPr id="4" name="矩形 3"/>
          <p:cNvSpPr/>
          <p:nvPr>
            <p:custDataLst>
              <p:tags r:id="rId5"/>
            </p:custDataLst>
          </p:nvPr>
        </p:nvSpPr>
        <p:spPr>
          <a:xfrm>
            <a:off x="4044950" y="4981550"/>
            <a:ext cx="3322320" cy="314960"/>
          </a:xfrm>
          <a:prstGeom prst="rect">
            <a:avLst/>
          </a:prstGeom>
          <a:noFill/>
        </p:spPr>
        <p:txBody>
          <a:bodyPr wrap="square" lIns="0" tIns="0" rIns="0" bIns="0" rtlCol="0" anchor="b">
            <a:noAutofit/>
          </a:bodyPr>
          <a:lstStyle/>
          <a:p>
            <a:pPr>
              <a:spcBef>
                <a:spcPct val="0"/>
              </a:spcBef>
              <a:spcAft>
                <a:spcPct val="0"/>
              </a:spcAft>
            </a:pPr>
            <a:r>
              <a:rPr lang="zh-CN" altLang="en-US" sz="2400" b="1" dirty="0">
                <a:solidFill>
                  <a:schemeClr val="accent1"/>
                </a:solidFill>
                <a:latin typeface="+mn-ea"/>
                <a:cs typeface="+mn-ea"/>
              </a:rPr>
              <a:t>总线带宽</a:t>
            </a:r>
          </a:p>
        </p:txBody>
      </p:sp>
      <p:sp>
        <p:nvSpPr>
          <p:cNvPr id="7" name="矩形 6"/>
          <p:cNvSpPr/>
          <p:nvPr>
            <p:custDataLst>
              <p:tags r:id="rId6"/>
            </p:custDataLst>
          </p:nvPr>
        </p:nvSpPr>
        <p:spPr>
          <a:xfrm>
            <a:off x="8134351" y="5340325"/>
            <a:ext cx="3322244" cy="1428115"/>
          </a:xfrm>
          <a:prstGeom prst="rect">
            <a:avLst/>
          </a:prstGeom>
        </p:spPr>
        <p:txBody>
          <a:bodyPr wrap="square" lIns="0" tIns="0" rIns="0" bIns="0">
            <a:noAutofit/>
          </a:bodyPr>
          <a:lstStyle/>
          <a:p>
            <a:pPr algn="just">
              <a:lnSpc>
                <a:spcPct val="150000"/>
              </a:lnSpc>
              <a:spcBef>
                <a:spcPct val="0"/>
              </a:spcBef>
              <a:spcAft>
                <a:spcPct val="0"/>
              </a:spcAft>
            </a:pPr>
            <a:r>
              <a:rPr lang="zh-CN" altLang="en-US" dirty="0">
                <a:solidFill>
                  <a:schemeClr val="tx1">
                    <a:lumMod val="75000"/>
                    <a:lumOff val="25000"/>
                  </a:schemeClr>
                </a:solidFill>
                <a:latin typeface="+mn-ea"/>
                <a:cs typeface="+mn-ea"/>
              </a:rPr>
              <a:t>支持AMBA 4.0 AXI总线协议，实现处理器与外部设备之间的高速数据传输和通信。</a:t>
            </a:r>
          </a:p>
        </p:txBody>
      </p:sp>
      <p:sp>
        <p:nvSpPr>
          <p:cNvPr id="9" name="矩形 8"/>
          <p:cNvSpPr/>
          <p:nvPr>
            <p:custDataLst>
              <p:tags r:id="rId7"/>
            </p:custDataLst>
          </p:nvPr>
        </p:nvSpPr>
        <p:spPr>
          <a:xfrm>
            <a:off x="8134057" y="4981550"/>
            <a:ext cx="3322537" cy="274666"/>
          </a:xfrm>
          <a:prstGeom prst="rect">
            <a:avLst/>
          </a:prstGeom>
          <a:noFill/>
        </p:spPr>
        <p:txBody>
          <a:bodyPr wrap="square" lIns="0" tIns="0" rIns="0" bIns="0" rtlCol="0" anchor="b">
            <a:noAutofit/>
          </a:bodyPr>
          <a:lstStyle/>
          <a:p>
            <a:pPr>
              <a:spcBef>
                <a:spcPct val="0"/>
              </a:spcBef>
              <a:spcAft>
                <a:spcPct val="0"/>
              </a:spcAft>
            </a:pPr>
            <a:r>
              <a:rPr lang="en-US" altLang="zh-CN" sz="2400" b="1" dirty="0">
                <a:solidFill>
                  <a:schemeClr val="accent1"/>
                </a:solidFill>
                <a:latin typeface="+mn-ea"/>
                <a:cs typeface="+mn-ea"/>
              </a:rPr>
              <a:t>AXI</a:t>
            </a:r>
            <a:r>
              <a:rPr lang="zh-CN" altLang="en-US" sz="2400" b="1" dirty="0">
                <a:solidFill>
                  <a:schemeClr val="accent1"/>
                </a:solidFill>
                <a:latin typeface="+mn-ea"/>
                <a:cs typeface="+mn-ea"/>
              </a:rPr>
              <a:t>协议</a:t>
            </a:r>
          </a:p>
        </p:txBody>
      </p:sp>
      <p:pic>
        <p:nvPicPr>
          <p:cNvPr id="8" name="图片 7">
            <a:extLst>
              <a:ext uri="{FF2B5EF4-FFF2-40B4-BE49-F238E27FC236}">
                <a16:creationId xmlns:a16="http://schemas.microsoft.com/office/drawing/2014/main" id="{6B02EB06-DE11-45C3-A4C4-FABD673D36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cxnSp>
        <p:nvCxnSpPr>
          <p:cNvPr id="10" name="直接连接符 9">
            <a:extLst>
              <a:ext uri="{FF2B5EF4-FFF2-40B4-BE49-F238E27FC236}">
                <a16:creationId xmlns:a16="http://schemas.microsoft.com/office/drawing/2014/main" id="{9DCC38DA-559D-42EE-AC75-22621D4FE5E3}"/>
              </a:ext>
            </a:extLst>
          </p:cNvPr>
          <p:cNvCxnSpPr>
            <a:cxnSpLocks/>
          </p:cNvCxnSpPr>
          <p:nvPr/>
        </p:nvCxnSpPr>
        <p:spPr>
          <a:xfrm>
            <a:off x="0" y="4651964"/>
            <a:ext cx="12192000" cy="0"/>
          </a:xfrm>
          <a:prstGeom prst="line">
            <a:avLst/>
          </a:prstGeom>
        </p:spPr>
        <p:style>
          <a:lnRef idx="3">
            <a:schemeClr val="accent1"/>
          </a:lnRef>
          <a:fillRef idx="0">
            <a:schemeClr val="accent1"/>
          </a:fillRef>
          <a:effectRef idx="2">
            <a:schemeClr val="accent1"/>
          </a:effectRef>
          <a:fontRef idx="minor">
            <a:schemeClr val="tx1"/>
          </a:fontRef>
        </p:style>
      </p:cxn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zh-CN" altLang="en-US" dirty="0"/>
              <a:t>应用领域</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02</a:t>
            </a:r>
          </a:p>
        </p:txBody>
      </p:sp>
      <p:pic>
        <p:nvPicPr>
          <p:cNvPr id="5" name="图形 4">
            <a:extLst>
              <a:ext uri="{FF2B5EF4-FFF2-40B4-BE49-F238E27FC236}">
                <a16:creationId xmlns:a16="http://schemas.microsoft.com/office/drawing/2014/main" id="{C0BE825B-32F9-400A-9356-EA78202A92B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F19E4A06-B011-4446-9792-F802B24BA5E2}"/>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26"/>
          <p:cNvSpPr/>
          <p:nvPr>
            <p:custDataLst>
              <p:tags r:id="rId2"/>
            </p:custDataLst>
          </p:nvPr>
        </p:nvSpPr>
        <p:spPr>
          <a:xfrm>
            <a:off x="8467725" y="2839085"/>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cs typeface="优设标题黑" panose="00000500000000000000" pitchFamily="2" charset="-122"/>
            </a:endParaRPr>
          </a:p>
        </p:txBody>
      </p:sp>
      <p:sp>
        <p:nvSpPr>
          <p:cNvPr id="5" name="Oval 35"/>
          <p:cNvSpPr/>
          <p:nvPr>
            <p:custDataLst>
              <p:tags r:id="rId3"/>
            </p:custDataLst>
          </p:nvPr>
        </p:nvSpPr>
        <p:spPr>
          <a:xfrm>
            <a:off x="6325235" y="4885690"/>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cs typeface="荆南缘默体" pitchFamily="2" charset="-122"/>
            </a:endParaRPr>
          </a:p>
        </p:txBody>
      </p:sp>
      <p:pic>
        <p:nvPicPr>
          <p:cNvPr id="2" name="图片 1" descr="48b396abf93d40b3b51368ca0906bd6a"/>
          <p:cNvPicPr>
            <a:picLocks noChangeAspect="1"/>
          </p:cNvPicPr>
          <p:nvPr/>
        </p:nvPicPr>
        <p:blipFill rotWithShape="1">
          <a:blip r:embed="rId5"/>
          <a:srcRect t="7785"/>
          <a:stretch/>
        </p:blipFill>
        <p:spPr>
          <a:xfrm>
            <a:off x="0" y="1224280"/>
            <a:ext cx="12192000" cy="5633720"/>
          </a:xfrm>
          <a:prstGeom prst="rect">
            <a:avLst/>
          </a:prstGeom>
        </p:spPr>
      </p:pic>
      <p:pic>
        <p:nvPicPr>
          <p:cNvPr id="7" name="图片 6" descr="564790afd348426ca6ecfbcaf9a2d51a"/>
          <p:cNvPicPr>
            <a:picLocks noChangeAspect="1"/>
          </p:cNvPicPr>
          <p:nvPr/>
        </p:nvPicPr>
        <p:blipFill>
          <a:blip r:embed="rId6"/>
          <a:stretch>
            <a:fillRect/>
          </a:stretch>
        </p:blipFill>
        <p:spPr>
          <a:xfrm>
            <a:off x="7205717" y="-1"/>
            <a:ext cx="4986283" cy="3429001"/>
          </a:xfrm>
          <a:prstGeom prst="rect">
            <a:avLst/>
          </a:prstGeom>
        </p:spPr>
      </p:pic>
      <p:sp>
        <p:nvSpPr>
          <p:cNvPr id="8" name="标题 7">
            <a:extLst>
              <a:ext uri="{FF2B5EF4-FFF2-40B4-BE49-F238E27FC236}">
                <a16:creationId xmlns:a16="http://schemas.microsoft.com/office/drawing/2014/main" id="{A2273DA8-E36B-4CF2-B912-B5054EEC62ED}"/>
              </a:ext>
            </a:extLst>
          </p:cNvPr>
          <p:cNvSpPr>
            <a:spLocks noGrp="1"/>
          </p:cNvSpPr>
          <p:nvPr>
            <p:ph type="title"/>
          </p:nvPr>
        </p:nvSpPr>
        <p:spPr/>
        <p:txBody>
          <a:bodyPr/>
          <a:lstStyle/>
          <a:p>
            <a:r>
              <a:rPr lang="zh-CN" altLang="en-US" dirty="0"/>
              <a:t>人工智能和机器学习</a:t>
            </a:r>
          </a:p>
        </p:txBody>
      </p:sp>
      <p:sp>
        <p:nvSpPr>
          <p:cNvPr id="9" name="矩形: 圆角 8">
            <a:extLst>
              <a:ext uri="{FF2B5EF4-FFF2-40B4-BE49-F238E27FC236}">
                <a16:creationId xmlns:a16="http://schemas.microsoft.com/office/drawing/2014/main" id="{7041245B-2B51-4A69-B8C0-62EC1747A524}"/>
              </a:ext>
            </a:extLst>
          </p:cNvPr>
          <p:cNvSpPr/>
          <p:nvPr/>
        </p:nvSpPr>
        <p:spPr>
          <a:xfrm>
            <a:off x="7829550" y="3703275"/>
            <a:ext cx="4076700" cy="2871515"/>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b="1" dirty="0"/>
              <a:t>2022</a:t>
            </a:r>
            <a:r>
              <a:rPr lang="zh-CN" altLang="en-US" sz="2000" b="1" dirty="0"/>
              <a:t>年</a:t>
            </a:r>
            <a:r>
              <a:rPr lang="en-US" altLang="zh-CN" sz="2000" b="1" dirty="0"/>
              <a:t>4</a:t>
            </a:r>
            <a:r>
              <a:rPr lang="zh-CN" altLang="en-US" sz="2000" b="1" dirty="0"/>
              <a:t>月</a:t>
            </a:r>
            <a:r>
              <a:rPr lang="en-US" altLang="zh-CN" sz="2000" b="1" dirty="0"/>
              <a:t>7</a:t>
            </a:r>
            <a:r>
              <a:rPr lang="zh-CN" altLang="en-US" sz="2000" b="1" dirty="0"/>
              <a:t>日，全球权威</a:t>
            </a:r>
            <a:r>
              <a:rPr lang="en-US" altLang="zh-CN" sz="2000" b="1" dirty="0"/>
              <a:t>AI</a:t>
            </a:r>
            <a:r>
              <a:rPr lang="zh-CN" altLang="en-US" sz="2000" b="1" dirty="0"/>
              <a:t>基准测试</a:t>
            </a:r>
            <a:r>
              <a:rPr lang="en-US" altLang="zh-CN" sz="2000" b="1" dirty="0" err="1"/>
              <a:t>MLPerf</a:t>
            </a:r>
            <a:r>
              <a:rPr lang="zh-CN" altLang="en-US" sz="2000" b="1" dirty="0"/>
              <a:t>发布最新榜单，在聚焦低功耗、高能效的</a:t>
            </a:r>
            <a:r>
              <a:rPr lang="en-US" altLang="zh-CN" sz="2000" b="1" dirty="0"/>
              <a:t>IoT</a:t>
            </a:r>
            <a:r>
              <a:rPr lang="zh-CN" altLang="en-US" sz="2000" b="1" dirty="0"/>
              <a:t>领域</a:t>
            </a:r>
            <a:r>
              <a:rPr lang="en-US" altLang="zh-CN" sz="2000" b="1" dirty="0"/>
              <a:t>Tiny v0.7</a:t>
            </a:r>
            <a:r>
              <a:rPr lang="zh-CN" altLang="en-US" sz="2000" b="1" dirty="0"/>
              <a:t>榜单中，基于平头哥玄铁</a:t>
            </a:r>
            <a:r>
              <a:rPr lang="en-US" altLang="zh-CN" sz="2000" b="1" dirty="0"/>
              <a:t>RISC-V C906</a:t>
            </a:r>
            <a:r>
              <a:rPr lang="zh-CN" altLang="en-US" sz="2000" b="1" dirty="0"/>
              <a:t>处理器的软硬件联合优化方案，取得了全部</a:t>
            </a:r>
            <a:r>
              <a:rPr lang="en-US" altLang="zh-CN" sz="2000" b="1" dirty="0"/>
              <a:t>4</a:t>
            </a:r>
            <a:r>
              <a:rPr lang="zh-CN" altLang="en-US" sz="2000" b="1" dirty="0"/>
              <a:t>个指标的第一，并且达到了其他竞品同类最优性能的</a:t>
            </a:r>
            <a:r>
              <a:rPr lang="en-US" altLang="zh-CN" sz="2000" b="1" dirty="0"/>
              <a:t>10</a:t>
            </a:r>
            <a:r>
              <a:rPr lang="zh-CN" altLang="en-US" sz="2000" b="1" dirty="0"/>
              <a:t>倍以上。</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2"/>
            </p:custDataLst>
          </p:nvPr>
        </p:nvSpPr>
        <p:spPr/>
        <p:txBody>
          <a:bodyPr/>
          <a:lstStyle/>
          <a:p>
            <a:r>
              <a:rPr lang="zh-CN" altLang="en-US" dirty="0"/>
              <a:t>引言</a:t>
            </a:r>
          </a:p>
        </p:txBody>
      </p:sp>
      <p:pic>
        <p:nvPicPr>
          <p:cNvPr id="4" name="图形 3">
            <a:extLst>
              <a:ext uri="{FF2B5EF4-FFF2-40B4-BE49-F238E27FC236}">
                <a16:creationId xmlns:a16="http://schemas.microsoft.com/office/drawing/2014/main" id="{79C20F97-8B5F-4C55-BB87-8F27DF50A03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5" name="文本框 4">
            <a:extLst>
              <a:ext uri="{FF2B5EF4-FFF2-40B4-BE49-F238E27FC236}">
                <a16:creationId xmlns:a16="http://schemas.microsoft.com/office/drawing/2014/main" id="{5DEFE968-2C19-4856-917F-70573B9FBC1F}"/>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58745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ata/temp/3d93db10-1b0f-11ef-92d6-56b9b1d1e91a.jpg@base@tag=imgScale&amp;m=1&amp;w=1057&amp;h=689&amp;q=953d93db10-1b0f-11ef-92d6-56b9b1d1e91a"/>
          <p:cNvPicPr>
            <a:picLocks noChangeAspect="1"/>
          </p:cNvPicPr>
          <p:nvPr>
            <p:custDataLst>
              <p:tags r:id="rId2"/>
            </p:custDataLst>
          </p:nvPr>
        </p:nvPicPr>
        <p:blipFill>
          <a:blip r:embed="rId16"/>
          <a:srcRect l="4383" b="6531"/>
          <a:stretch>
            <a:fillRect/>
          </a:stretch>
        </p:blipFill>
        <p:spPr>
          <a:xfrm>
            <a:off x="4191108" y="1767600"/>
            <a:ext cx="3809671" cy="2481508"/>
          </a:xfrm>
          <a:custGeom>
            <a:avLst/>
            <a:gdLst>
              <a:gd name="connsiteX0" fmla="*/ 0 w 3809719"/>
              <a:gd name="connsiteY0" fmla="*/ 0 h 2481538"/>
              <a:gd name="connsiteX1" fmla="*/ 3809719 w 3809719"/>
              <a:gd name="connsiteY1" fmla="*/ 0 h 2481538"/>
              <a:gd name="connsiteX2" fmla="*/ 3809719 w 3809719"/>
              <a:gd name="connsiteY2" fmla="*/ 2481538 h 2481538"/>
              <a:gd name="connsiteX3" fmla="*/ 0 w 3809719"/>
              <a:gd name="connsiteY3" fmla="*/ 2481538 h 2481538"/>
              <a:gd name="connsiteX4" fmla="*/ 0 w 3809719"/>
              <a:gd name="connsiteY4" fmla="*/ 0 h 24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719" h="2481538">
                <a:moveTo>
                  <a:pt x="0" y="0"/>
                </a:moveTo>
                <a:lnTo>
                  <a:pt x="3809719" y="0"/>
                </a:lnTo>
                <a:lnTo>
                  <a:pt x="3809719" y="2481538"/>
                </a:lnTo>
                <a:lnTo>
                  <a:pt x="0" y="2481538"/>
                </a:lnTo>
                <a:lnTo>
                  <a:pt x="0" y="0"/>
                </a:lnTo>
                <a:close/>
              </a:path>
            </a:pathLst>
          </a:custGeom>
        </p:spPr>
      </p:pic>
      <p:pic>
        <p:nvPicPr>
          <p:cNvPr id="3" name="图片 2" descr="/data/temp/3d93db34-1b0f-11ef-92d6-56b9b1d1e91a.jpg@base@tag=imgScale&amp;m=1&amp;w=1115&amp;h=689&amp;q=953d93db34-1b0f-11ef-92d6-56b9b1d1e91a"/>
          <p:cNvPicPr>
            <a:picLocks noChangeAspect="1"/>
          </p:cNvPicPr>
          <p:nvPr>
            <p:custDataLst>
              <p:tags r:id="rId3"/>
            </p:custDataLst>
          </p:nvPr>
        </p:nvPicPr>
        <p:blipFill rotWithShape="1">
          <a:blip r:embed="rId17"/>
          <a:srcRect t="5908" b="5908"/>
          <a:stretch>
            <a:fillRect/>
          </a:stretch>
        </p:blipFill>
        <p:spPr>
          <a:xfrm>
            <a:off x="159" y="1768870"/>
            <a:ext cx="4018866" cy="2481508"/>
          </a:xfrm>
          <a:custGeom>
            <a:avLst/>
            <a:gdLst>
              <a:gd name="connsiteX0" fmla="*/ 0 w 4018915"/>
              <a:gd name="connsiteY0" fmla="*/ 0 h 2481538"/>
              <a:gd name="connsiteX1" fmla="*/ 4018915 w 4018915"/>
              <a:gd name="connsiteY1" fmla="*/ 0 h 2481538"/>
              <a:gd name="connsiteX2" fmla="*/ 4018915 w 4018915"/>
              <a:gd name="connsiteY2" fmla="*/ 2481538 h 2481538"/>
              <a:gd name="connsiteX3" fmla="*/ 0 w 4018915"/>
              <a:gd name="connsiteY3" fmla="*/ 2481538 h 2481538"/>
              <a:gd name="connsiteX4" fmla="*/ 0 w 4018915"/>
              <a:gd name="connsiteY4" fmla="*/ 0 h 24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15" h="2481538">
                <a:moveTo>
                  <a:pt x="0" y="0"/>
                </a:moveTo>
                <a:lnTo>
                  <a:pt x="4018915" y="0"/>
                </a:lnTo>
                <a:lnTo>
                  <a:pt x="4018915" y="2481538"/>
                </a:lnTo>
                <a:lnTo>
                  <a:pt x="0" y="2481538"/>
                </a:lnTo>
                <a:lnTo>
                  <a:pt x="0" y="0"/>
                </a:lnTo>
                <a:close/>
              </a:path>
            </a:pathLst>
          </a:custGeom>
        </p:spPr>
      </p:pic>
      <p:pic>
        <p:nvPicPr>
          <p:cNvPr id="5" name="图片 4" descr="/data/temp/3d93db9e-1b0f-11ef-92d6-56b9b1d1e91a.jpg@base@tag=imgScale&amp;m=1&amp;w=920&amp;h=688&amp;q=953d93db9e-1b0f-11ef-92d6-56b9b1d1e91a"/>
          <p:cNvPicPr>
            <a:picLocks noChangeAspect="1"/>
          </p:cNvPicPr>
          <p:nvPr>
            <p:custDataLst>
              <p:tags r:id="rId4"/>
            </p:custDataLst>
          </p:nvPr>
        </p:nvPicPr>
        <p:blipFill>
          <a:blip r:embed="rId18"/>
          <a:srcRect l="15136" r="4574" b="9884"/>
          <a:stretch>
            <a:fillRect/>
          </a:stretch>
        </p:blipFill>
        <p:spPr>
          <a:xfrm>
            <a:off x="8173144" y="1767600"/>
            <a:ext cx="3314838" cy="2480370"/>
          </a:xfrm>
          <a:custGeom>
            <a:avLst/>
            <a:gdLst>
              <a:gd name="connsiteX0" fmla="*/ 0 w 3289300"/>
              <a:gd name="connsiteY0" fmla="*/ 0 h 2461260"/>
              <a:gd name="connsiteX1" fmla="*/ 2058670 w 3289300"/>
              <a:gd name="connsiteY1" fmla="*/ 0 h 2461260"/>
              <a:gd name="connsiteX2" fmla="*/ 3289300 w 3289300"/>
              <a:gd name="connsiteY2" fmla="*/ 1230630 h 2461260"/>
              <a:gd name="connsiteX3" fmla="*/ 2058670 w 3289300"/>
              <a:gd name="connsiteY3" fmla="*/ 2461260 h 2461260"/>
              <a:gd name="connsiteX4" fmla="*/ 0 w 3289300"/>
              <a:gd name="connsiteY4" fmla="*/ 2461260 h 2461260"/>
              <a:gd name="connsiteX5" fmla="*/ 0 w 3289300"/>
              <a:gd name="connsiteY5" fmla="*/ 0 h 246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9300" h="2461260">
                <a:moveTo>
                  <a:pt x="0" y="0"/>
                </a:moveTo>
                <a:lnTo>
                  <a:pt x="2058670" y="0"/>
                </a:lnTo>
                <a:cubicBezTo>
                  <a:pt x="2738328" y="0"/>
                  <a:pt x="3289300" y="550972"/>
                  <a:pt x="3289300" y="1230630"/>
                </a:cubicBezTo>
                <a:cubicBezTo>
                  <a:pt x="3289300" y="1910288"/>
                  <a:pt x="2738328" y="2461260"/>
                  <a:pt x="2058670" y="2461260"/>
                </a:cubicBezTo>
                <a:lnTo>
                  <a:pt x="0" y="2461260"/>
                </a:lnTo>
                <a:lnTo>
                  <a:pt x="0" y="0"/>
                </a:lnTo>
                <a:close/>
              </a:path>
            </a:pathLst>
          </a:custGeom>
        </p:spPr>
      </p:pic>
      <p:sp>
        <p:nvSpPr>
          <p:cNvPr id="6" name="文本框 5"/>
          <p:cNvSpPr txBox="1"/>
          <p:nvPr>
            <p:custDataLst>
              <p:tags r:id="rId5"/>
            </p:custDataLst>
          </p:nvPr>
        </p:nvSpPr>
        <p:spPr>
          <a:xfrm>
            <a:off x="1422542" y="5225133"/>
            <a:ext cx="2261912" cy="713479"/>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gn="ctr">
              <a:lnSpc>
                <a:spcPct val="130000"/>
              </a:lnSpc>
              <a:spcBef>
                <a:spcPts val="0"/>
              </a:spcBef>
              <a:spcAft>
                <a:spcPts val="0"/>
              </a:spcAft>
            </a:pPr>
            <a:r>
              <a:rPr lang="zh-CN" altLang="en-US" sz="1600" spc="0" dirty="0">
                <a:ln>
                  <a:noFill/>
                  <a:prstDash val="sysDot"/>
                </a:ln>
                <a:solidFill>
                  <a:schemeClr val="tx1">
                    <a:lumMod val="85000"/>
                    <a:lumOff val="15000"/>
                  </a:schemeClr>
                </a:solidFill>
                <a:latin typeface="+mn-ea"/>
                <a:ea typeface="+mn-ea"/>
                <a:sym typeface="+mn-ea"/>
              </a:rPr>
              <a:t>高性能计算能力，适合处理大量多媒体数据。</a:t>
            </a:r>
          </a:p>
        </p:txBody>
      </p:sp>
      <p:sp>
        <p:nvSpPr>
          <p:cNvPr id="7" name="文本框 6"/>
          <p:cNvSpPr txBox="1"/>
          <p:nvPr>
            <p:custDataLst>
              <p:tags r:id="rId6"/>
            </p:custDataLst>
          </p:nvPr>
        </p:nvSpPr>
        <p:spPr>
          <a:xfrm>
            <a:off x="1422542" y="4776828"/>
            <a:ext cx="2261912" cy="356046"/>
          </a:xfrm>
          <a:prstGeom prst="rect">
            <a:avLst/>
          </a:prstGeom>
          <a:noFill/>
        </p:spPr>
        <p:txBody>
          <a:bodyPr wrap="square" lIns="0" tIns="0" rIns="0" bIns="0" anchor="t" anchorCtr="0">
            <a:noAutofit/>
          </a:bodyPr>
          <a:lstStyle/>
          <a:p>
            <a:pPr algn="ctr">
              <a:lnSpc>
                <a:spcPct val="150000"/>
              </a:lnSpc>
            </a:pPr>
            <a:r>
              <a:rPr lang="zh-CN" altLang="en-US" b="1" dirty="0">
                <a:solidFill>
                  <a:schemeClr val="accent5"/>
                </a:solidFill>
                <a:latin typeface="+mn-ea"/>
              </a:rPr>
              <a:t>玄铁C906性能</a:t>
            </a:r>
          </a:p>
        </p:txBody>
      </p:sp>
      <p:sp>
        <p:nvSpPr>
          <p:cNvPr id="8" name="文本框 7"/>
          <p:cNvSpPr txBox="1"/>
          <p:nvPr>
            <p:custDataLst>
              <p:tags r:id="rId7"/>
            </p:custDataLst>
          </p:nvPr>
        </p:nvSpPr>
        <p:spPr>
          <a:xfrm>
            <a:off x="4968973" y="5225133"/>
            <a:ext cx="2261912" cy="713479"/>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gn="ctr">
              <a:lnSpc>
                <a:spcPct val="130000"/>
              </a:lnSpc>
              <a:spcBef>
                <a:spcPts val="0"/>
              </a:spcBef>
              <a:spcAft>
                <a:spcPts val="0"/>
              </a:spcAft>
            </a:pPr>
            <a:r>
              <a:rPr lang="zh-CN" altLang="en-US" sz="1600" spc="0" dirty="0">
                <a:ln>
                  <a:noFill/>
                  <a:prstDash val="sysDot"/>
                </a:ln>
                <a:solidFill>
                  <a:schemeClr val="tx1">
                    <a:lumMod val="85000"/>
                    <a:lumOff val="15000"/>
                  </a:schemeClr>
                </a:solidFill>
                <a:latin typeface="+mn-ea"/>
                <a:ea typeface="+mn-ea"/>
                <a:sym typeface="+mn-ea"/>
              </a:rPr>
              <a:t>高能效、低功耗，延长电池续航时间。</a:t>
            </a:r>
          </a:p>
        </p:txBody>
      </p:sp>
      <p:sp>
        <p:nvSpPr>
          <p:cNvPr id="9" name="文本框 8"/>
          <p:cNvSpPr txBox="1"/>
          <p:nvPr>
            <p:custDataLst>
              <p:tags r:id="rId8"/>
            </p:custDataLst>
          </p:nvPr>
        </p:nvSpPr>
        <p:spPr>
          <a:xfrm>
            <a:off x="4968973" y="4776828"/>
            <a:ext cx="2261912" cy="356046"/>
          </a:xfrm>
          <a:prstGeom prst="rect">
            <a:avLst/>
          </a:prstGeom>
          <a:noFill/>
        </p:spPr>
        <p:txBody>
          <a:bodyPr wrap="square" lIns="0" tIns="0" rIns="0" bIns="0" anchor="t" anchorCtr="0">
            <a:noAutofit/>
          </a:bodyPr>
          <a:lstStyle/>
          <a:p>
            <a:pPr algn="ctr">
              <a:lnSpc>
                <a:spcPct val="150000"/>
              </a:lnSpc>
            </a:pPr>
            <a:r>
              <a:rPr lang="zh-CN" altLang="en-US" b="1" dirty="0">
                <a:solidFill>
                  <a:schemeClr val="accent5"/>
                </a:solidFill>
                <a:latin typeface="+mn-ea"/>
              </a:rPr>
              <a:t>玄铁C906功耗</a:t>
            </a:r>
          </a:p>
        </p:txBody>
      </p:sp>
      <p:sp>
        <p:nvSpPr>
          <p:cNvPr id="10" name="椭圆 9"/>
          <p:cNvSpPr/>
          <p:nvPr>
            <p:custDataLst>
              <p:tags r:id="rId9"/>
            </p:custDataLst>
          </p:nvPr>
        </p:nvSpPr>
        <p:spPr>
          <a:xfrm>
            <a:off x="5675085" y="3822435"/>
            <a:ext cx="849974" cy="849974"/>
          </a:xfrm>
          <a:prstGeom prst="ellipse">
            <a:avLst/>
          </a:prstGeom>
          <a:solidFill>
            <a:srgbClr val="FFFFFF">
              <a:alpha val="85000"/>
            </a:srgbClr>
          </a:solidFill>
          <a:ln>
            <a:noFill/>
          </a:ln>
          <a:effectLst>
            <a:outerShdw blurRad="63500" dist="38100" dir="2700000" algn="tl"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sz="2400" b="1" dirty="0">
                <a:solidFill>
                  <a:schemeClr val="accent5"/>
                </a:solidFill>
                <a:latin typeface="+mn-ea"/>
              </a:rPr>
              <a:t>02</a:t>
            </a:r>
            <a:endParaRPr lang="zh-CN" altLang="en-US" sz="2400" b="1" dirty="0">
              <a:solidFill>
                <a:schemeClr val="accent5"/>
              </a:solidFill>
              <a:latin typeface="+mn-ea"/>
            </a:endParaRPr>
          </a:p>
        </p:txBody>
      </p:sp>
      <p:sp>
        <p:nvSpPr>
          <p:cNvPr id="14" name="椭圆 13"/>
          <p:cNvSpPr/>
          <p:nvPr>
            <p:custDataLst>
              <p:tags r:id="rId10"/>
            </p:custDataLst>
          </p:nvPr>
        </p:nvSpPr>
        <p:spPr>
          <a:xfrm>
            <a:off x="2128653" y="3824340"/>
            <a:ext cx="849974" cy="849974"/>
          </a:xfrm>
          <a:prstGeom prst="ellipse">
            <a:avLst/>
          </a:prstGeom>
          <a:solidFill>
            <a:srgbClr val="FFFFFF">
              <a:alpha val="85000"/>
            </a:srgbClr>
          </a:solidFill>
          <a:ln>
            <a:noFill/>
          </a:ln>
          <a:effectLst>
            <a:outerShdw blurRad="63500" dist="38100" dir="2700000" algn="tl"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sz="2400" b="1" dirty="0">
                <a:solidFill>
                  <a:schemeClr val="accent5"/>
                </a:solidFill>
                <a:latin typeface="+mn-ea"/>
              </a:rPr>
              <a:t>01</a:t>
            </a:r>
            <a:endParaRPr lang="zh-CN" altLang="en-US" sz="2400" b="1" dirty="0">
              <a:solidFill>
                <a:schemeClr val="accent5"/>
              </a:solidFill>
              <a:latin typeface="+mn-ea"/>
            </a:endParaRPr>
          </a:p>
        </p:txBody>
      </p:sp>
      <p:sp>
        <p:nvSpPr>
          <p:cNvPr id="15" name="文本框 14"/>
          <p:cNvSpPr txBox="1"/>
          <p:nvPr>
            <p:custDataLst>
              <p:tags r:id="rId11"/>
            </p:custDataLst>
          </p:nvPr>
        </p:nvSpPr>
        <p:spPr>
          <a:xfrm>
            <a:off x="8572555" y="5225133"/>
            <a:ext cx="2261912" cy="713479"/>
          </a:xfrm>
          <a:prstGeom prst="rect">
            <a:avLst/>
          </a:prstGeom>
          <a:noFill/>
        </p:spPr>
        <p:txBody>
          <a:bodyPr wrap="square" lIns="0" tIns="0" rIns="0" bIns="0" anchor="t" anchorCtr="0">
            <a:noAutofit/>
          </a:bodyPr>
          <a:lstStyle>
            <a:defPPr>
              <a:defRPr lang="zh-CN"/>
            </a:defPPr>
            <a:lvl1pPr algn="just">
              <a:defRPr sz="1400" spc="0">
                <a:ln>
                  <a:noFill/>
                  <a:prstDash val="sysDot"/>
                </a:ln>
                <a:solidFill>
                  <a:schemeClr val="tx1">
                    <a:lumMod val="75000"/>
                    <a:lumOff val="25000"/>
                  </a:schemeClr>
                </a:solidFill>
                <a:latin typeface="微软雅黑 Light" panose="020B0502040204020203" pitchFamily="34" charset="-122"/>
                <a:ea typeface="微软雅黑 Light" panose="020B0502040204020203" pitchFamily="34" charset="-122"/>
              </a:defRPr>
            </a:lvl1pPr>
          </a:lstStyle>
          <a:p>
            <a:pPr algn="ctr">
              <a:lnSpc>
                <a:spcPct val="130000"/>
              </a:lnSpc>
              <a:spcBef>
                <a:spcPts val="0"/>
              </a:spcBef>
              <a:spcAft>
                <a:spcPts val="0"/>
              </a:spcAft>
            </a:pPr>
            <a:r>
              <a:rPr lang="zh-CN" altLang="en-US" sz="1600" spc="0" dirty="0">
                <a:ln>
                  <a:noFill/>
                  <a:prstDash val="sysDot"/>
                </a:ln>
                <a:solidFill>
                  <a:schemeClr val="tx1">
                    <a:lumMod val="85000"/>
                    <a:lumOff val="15000"/>
                  </a:schemeClr>
                </a:solidFill>
                <a:latin typeface="+mn-ea"/>
                <a:ea typeface="+mn-ea"/>
                <a:sym typeface="+mn-ea"/>
              </a:rPr>
              <a:t>基于RISC-V，灵活性高，支持多种外设和接口。</a:t>
            </a:r>
          </a:p>
        </p:txBody>
      </p:sp>
      <p:sp>
        <p:nvSpPr>
          <p:cNvPr id="16" name="文本框 15"/>
          <p:cNvSpPr txBox="1"/>
          <p:nvPr>
            <p:custDataLst>
              <p:tags r:id="rId12"/>
            </p:custDataLst>
          </p:nvPr>
        </p:nvSpPr>
        <p:spPr>
          <a:xfrm>
            <a:off x="8515405" y="4776828"/>
            <a:ext cx="2261912" cy="356046"/>
          </a:xfrm>
          <a:prstGeom prst="rect">
            <a:avLst/>
          </a:prstGeom>
          <a:noFill/>
        </p:spPr>
        <p:txBody>
          <a:bodyPr wrap="square" lIns="0" tIns="0" rIns="0" bIns="0" anchor="t" anchorCtr="0">
            <a:noAutofit/>
          </a:bodyPr>
          <a:lstStyle/>
          <a:p>
            <a:pPr algn="ctr">
              <a:lnSpc>
                <a:spcPct val="150000"/>
              </a:lnSpc>
            </a:pPr>
            <a:r>
              <a:rPr lang="zh-CN" altLang="en-US" b="1" dirty="0">
                <a:solidFill>
                  <a:schemeClr val="accent5"/>
                </a:solidFill>
                <a:latin typeface="+mn-ea"/>
              </a:rPr>
              <a:t>玄铁C906架构</a:t>
            </a:r>
          </a:p>
        </p:txBody>
      </p:sp>
      <p:sp>
        <p:nvSpPr>
          <p:cNvPr id="18" name="椭圆 17"/>
          <p:cNvSpPr/>
          <p:nvPr>
            <p:custDataLst>
              <p:tags r:id="rId13"/>
            </p:custDataLst>
          </p:nvPr>
        </p:nvSpPr>
        <p:spPr>
          <a:xfrm>
            <a:off x="9221516" y="3822435"/>
            <a:ext cx="849974" cy="849974"/>
          </a:xfrm>
          <a:prstGeom prst="ellipse">
            <a:avLst/>
          </a:prstGeom>
          <a:solidFill>
            <a:srgbClr val="FFFFFF">
              <a:alpha val="85000"/>
            </a:srgbClr>
          </a:solidFill>
          <a:ln>
            <a:noFill/>
          </a:ln>
          <a:effectLst>
            <a:outerShdw blurRad="63500" dist="38100" dir="2700000" algn="tl"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sz="2400" b="1" dirty="0">
                <a:solidFill>
                  <a:schemeClr val="accent5"/>
                </a:solidFill>
                <a:latin typeface="+mn-ea"/>
              </a:rPr>
              <a:t>03</a:t>
            </a:r>
            <a:endParaRPr lang="zh-CN" altLang="en-US" sz="2400" b="1" dirty="0">
              <a:solidFill>
                <a:schemeClr val="accent5"/>
              </a:solidFill>
              <a:latin typeface="+mn-ea"/>
            </a:endParaRPr>
          </a:p>
        </p:txBody>
      </p:sp>
      <p:sp>
        <p:nvSpPr>
          <p:cNvPr id="12" name="标题 11">
            <a:extLst>
              <a:ext uri="{FF2B5EF4-FFF2-40B4-BE49-F238E27FC236}">
                <a16:creationId xmlns:a16="http://schemas.microsoft.com/office/drawing/2014/main" id="{3D394FD1-41E1-4DF8-8627-48BD532B78B8}"/>
              </a:ext>
            </a:extLst>
          </p:cNvPr>
          <p:cNvSpPr>
            <a:spLocks noGrp="1"/>
          </p:cNvSpPr>
          <p:nvPr>
            <p:ph type="title"/>
          </p:nvPr>
        </p:nvSpPr>
        <p:spPr/>
        <p:txBody>
          <a:bodyPr/>
          <a:lstStyle/>
          <a:p>
            <a:r>
              <a:rPr lang="zh-CN" altLang="en-US" dirty="0"/>
              <a:t>电子消费领域</a:t>
            </a:r>
          </a:p>
        </p:txBody>
      </p:sp>
      <p:pic>
        <p:nvPicPr>
          <p:cNvPr id="17" name="图片 16">
            <a:extLst>
              <a:ext uri="{FF2B5EF4-FFF2-40B4-BE49-F238E27FC236}">
                <a16:creationId xmlns:a16="http://schemas.microsoft.com/office/drawing/2014/main" id="{90408AD5-E36B-40E1-A641-7CEE3667F1C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2"/>
            </p:custDataLst>
          </p:nvPr>
        </p:nvSpPr>
        <p:spPr/>
        <p:txBody>
          <a:bodyPr/>
          <a:lstStyle/>
          <a:p>
            <a:r>
              <a:rPr lang="en-US" altLang="zh-CN" dirty="0"/>
              <a:t>RISC-V </a:t>
            </a:r>
            <a:r>
              <a:rPr lang="zh-CN" altLang="en-US" dirty="0"/>
              <a:t>架构性能分析</a:t>
            </a:r>
          </a:p>
        </p:txBody>
      </p:sp>
      <p:sp>
        <p:nvSpPr>
          <p:cNvPr id="4" name="标题 2">
            <a:extLst>
              <a:ext uri="{FF2B5EF4-FFF2-40B4-BE49-F238E27FC236}">
                <a16:creationId xmlns:a16="http://schemas.microsoft.com/office/drawing/2014/main" id="{EE86F882-A701-4E72-B60B-727FA9B75B0A}"/>
              </a:ext>
            </a:extLst>
          </p:cNvPr>
          <p:cNvSpPr txBox="1">
            <a:spLocks/>
          </p:cNvSpPr>
          <p:nvPr>
            <p:custDataLst>
              <p:tags r:id="rId3"/>
            </p:custDataLst>
          </p:nvPr>
        </p:nvSpPr>
        <p:spPr>
          <a:xfrm>
            <a:off x="2781921" y="4083269"/>
            <a:ext cx="6456672" cy="1025494"/>
          </a:xfrm>
          <a:prstGeom prst="rect">
            <a:avLst/>
          </a:prstGeom>
        </p:spPr>
        <p:txBody>
          <a:bodyPr vert="horz" wrap="square" lIns="0" tIns="0" rIns="0" bIns="0" rtlCol="0" anchor="b">
            <a:normAutofit/>
          </a:bodyPr>
          <a:lstStyle>
            <a:lvl1pPr marL="0" indent="0" algn="l" defTabSz="914400" rtl="0" eaLnBrk="1" fontAlgn="auto" latinLnBrk="0" hangingPunct="1">
              <a:lnSpc>
                <a:spcPct val="100000"/>
              </a:lnSpc>
              <a:spcBef>
                <a:spcPct val="0"/>
              </a:spcBef>
              <a:buNone/>
              <a:defRPr sz="4800" b="1" kern="1200">
                <a:solidFill>
                  <a:schemeClr val="lt1">
                    <a:lumMod val="100000"/>
                  </a:schemeClr>
                </a:solidFill>
                <a:latin typeface="+mj-ea"/>
                <a:ea typeface="+mj-ea"/>
                <a:cs typeface="+mj-ea"/>
                <a:sym typeface="+mj-ea"/>
              </a:defRPr>
            </a:lvl1pPr>
          </a:lstStyle>
          <a:p>
            <a:endParaRPr lang="zh-CN" altLang="en-US" dirty="0"/>
          </a:p>
        </p:txBody>
      </p:sp>
      <p:pic>
        <p:nvPicPr>
          <p:cNvPr id="5" name="图形 4">
            <a:extLst>
              <a:ext uri="{FF2B5EF4-FFF2-40B4-BE49-F238E27FC236}">
                <a16:creationId xmlns:a16="http://schemas.microsoft.com/office/drawing/2014/main" id="{9DC9700A-D00F-4B3A-9636-A61326354F1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74729"/>
          <a:stretch/>
        </p:blipFill>
        <p:spPr>
          <a:xfrm>
            <a:off x="72097" y="70102"/>
            <a:ext cx="813728" cy="784251"/>
          </a:xfrm>
          <a:prstGeom prst="rect">
            <a:avLst/>
          </a:prstGeom>
        </p:spPr>
      </p:pic>
      <p:sp>
        <p:nvSpPr>
          <p:cNvPr id="6" name="文本框 5">
            <a:extLst>
              <a:ext uri="{FF2B5EF4-FFF2-40B4-BE49-F238E27FC236}">
                <a16:creationId xmlns:a16="http://schemas.microsoft.com/office/drawing/2014/main" id="{6ED92EED-496B-450C-81A3-39B51B947005}"/>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1306337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zh-CN" altLang="en-US" dirty="0"/>
              <a:t>测试环境与工具</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a:t>
            </a:r>
            <a:r>
              <a:rPr lang="en-US" altLang="zh-CN" dirty="0"/>
              <a:t>1</a:t>
            </a:r>
            <a:endParaRPr lang="zh-CN" altLang="en-US" dirty="0"/>
          </a:p>
        </p:txBody>
      </p:sp>
      <p:pic>
        <p:nvPicPr>
          <p:cNvPr id="5" name="图形 4">
            <a:extLst>
              <a:ext uri="{FF2B5EF4-FFF2-40B4-BE49-F238E27FC236}">
                <a16:creationId xmlns:a16="http://schemas.microsoft.com/office/drawing/2014/main" id="{FB369FFB-D1BF-47C5-98D5-25678E7EC62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C6A81966-4700-4FE4-95E6-5EF92FE92AF2}"/>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2450613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a:xfrm>
            <a:off x="694800" y="360000"/>
            <a:ext cx="10800000" cy="720000"/>
          </a:xfrm>
        </p:spPr>
        <p:txBody>
          <a:bodyPr/>
          <a:lstStyle/>
          <a:p>
            <a:r>
              <a:rPr lang="zh-CN" altLang="en-US" dirty="0">
                <a:sym typeface="+mn-ea"/>
              </a:rPr>
              <a:t>测试环境：硬件环境</a:t>
            </a:r>
          </a:p>
        </p:txBody>
      </p:sp>
      <p:sp>
        <p:nvSpPr>
          <p:cNvPr id="10" name="文本框 9">
            <a:extLst>
              <a:ext uri="{FF2B5EF4-FFF2-40B4-BE49-F238E27FC236}">
                <a16:creationId xmlns:a16="http://schemas.microsoft.com/office/drawing/2014/main" id="{3AF63529-0607-45FB-89CD-A89399C567F4}"/>
              </a:ext>
            </a:extLst>
          </p:cNvPr>
          <p:cNvSpPr txBox="1"/>
          <p:nvPr/>
        </p:nvSpPr>
        <p:spPr>
          <a:xfrm>
            <a:off x="694800" y="1487000"/>
            <a:ext cx="10563750" cy="1688411"/>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altLang="zh-CN" sz="2400" b="1" dirty="0">
                <a:solidFill>
                  <a:schemeClr val="tx1">
                    <a:lumMod val="75000"/>
                    <a:lumOff val="25000"/>
                  </a:schemeClr>
                </a:solidFill>
                <a:latin typeface="+mn-ea"/>
                <a:cs typeface="+mn-ea"/>
              </a:rPr>
              <a:t>RISC-V 64 CPU</a:t>
            </a:r>
            <a:r>
              <a:rPr lang="zh-CN" altLang="en-US" sz="2400" b="1" dirty="0">
                <a:solidFill>
                  <a:schemeClr val="tx1">
                    <a:lumMod val="75000"/>
                    <a:lumOff val="25000"/>
                  </a:schemeClr>
                </a:solidFill>
                <a:latin typeface="+mn-ea"/>
                <a:cs typeface="+mn-ea"/>
              </a:rPr>
              <a:t>：玄铁</a:t>
            </a:r>
            <a:r>
              <a:rPr lang="en-US" altLang="zh-CN" sz="2400" b="1" dirty="0">
                <a:solidFill>
                  <a:schemeClr val="tx1">
                    <a:lumMod val="75000"/>
                    <a:lumOff val="25000"/>
                  </a:schemeClr>
                </a:solidFill>
                <a:latin typeface="+mn-ea"/>
                <a:cs typeface="+mn-ea"/>
              </a:rPr>
              <a:t>C906</a:t>
            </a:r>
            <a:r>
              <a:rPr lang="zh-CN" altLang="en-US" sz="2400" b="1" dirty="0">
                <a:solidFill>
                  <a:schemeClr val="tx1">
                    <a:lumMod val="75000"/>
                    <a:lumOff val="25000"/>
                  </a:schemeClr>
                </a:solidFill>
                <a:latin typeface="+mn-ea"/>
                <a:cs typeface="+mn-ea"/>
              </a:rPr>
              <a:t>，</a:t>
            </a:r>
            <a:r>
              <a:rPr lang="en-US" altLang="zh-CN" sz="2400" b="1" dirty="0">
                <a:solidFill>
                  <a:schemeClr val="tx1">
                    <a:lumMod val="75000"/>
                    <a:lumOff val="25000"/>
                  </a:schemeClr>
                </a:solidFill>
                <a:latin typeface="+mn-ea"/>
                <a:cs typeface="+mn-ea"/>
              </a:rPr>
              <a:t>1.0GHz	</a:t>
            </a:r>
          </a:p>
          <a:p>
            <a:pPr marL="342900" indent="-342900" algn="l">
              <a:lnSpc>
                <a:spcPct val="150000"/>
              </a:lnSpc>
              <a:buFont typeface="Arial" panose="020B0604020202020204" pitchFamily="34" charset="0"/>
              <a:buChar char="•"/>
            </a:pPr>
            <a:r>
              <a:rPr lang="en-US" altLang="zh-CN" sz="2400" b="1" dirty="0">
                <a:solidFill>
                  <a:schemeClr val="tx1">
                    <a:lumMod val="75000"/>
                    <a:lumOff val="25000"/>
                  </a:schemeClr>
                </a:solidFill>
                <a:latin typeface="+mn-ea"/>
                <a:cs typeface="+mn-ea"/>
              </a:rPr>
              <a:t>Intel Core i7-4770HQ</a:t>
            </a:r>
            <a:r>
              <a:rPr lang="zh-CN" altLang="en-US" sz="2400" b="1" dirty="0">
                <a:solidFill>
                  <a:schemeClr val="tx1">
                    <a:lumMod val="75000"/>
                    <a:lumOff val="25000"/>
                  </a:schemeClr>
                </a:solidFill>
                <a:latin typeface="+mn-ea"/>
                <a:cs typeface="+mn-ea"/>
              </a:rPr>
              <a:t>：基准频率</a:t>
            </a:r>
            <a:r>
              <a:rPr lang="en-US" altLang="zh-CN" sz="2400" b="1" dirty="0">
                <a:solidFill>
                  <a:schemeClr val="tx1">
                    <a:lumMod val="75000"/>
                    <a:lumOff val="25000"/>
                  </a:schemeClr>
                </a:solidFill>
                <a:latin typeface="+mn-ea"/>
                <a:cs typeface="+mn-ea"/>
              </a:rPr>
              <a:t>2.2GHz</a:t>
            </a:r>
            <a:r>
              <a:rPr lang="zh-CN" altLang="en-US" sz="2400" b="1" dirty="0">
                <a:solidFill>
                  <a:schemeClr val="tx1">
                    <a:lumMod val="75000"/>
                    <a:lumOff val="25000"/>
                  </a:schemeClr>
                </a:solidFill>
                <a:latin typeface="+mn-ea"/>
                <a:cs typeface="+mn-ea"/>
              </a:rPr>
              <a:t>，全核睿频稳定在</a:t>
            </a:r>
            <a:r>
              <a:rPr lang="en-US" altLang="zh-CN" sz="2400" b="1" dirty="0">
                <a:solidFill>
                  <a:schemeClr val="tx1">
                    <a:lumMod val="75000"/>
                    <a:lumOff val="25000"/>
                  </a:schemeClr>
                </a:solidFill>
                <a:latin typeface="+mn-ea"/>
                <a:cs typeface="+mn-ea"/>
              </a:rPr>
              <a:t>3.2GHz</a:t>
            </a:r>
          </a:p>
          <a:p>
            <a:pPr marL="342900" indent="-342900" algn="l">
              <a:lnSpc>
                <a:spcPct val="150000"/>
              </a:lnSpc>
              <a:buFont typeface="Arial" panose="020B0604020202020204" pitchFamily="34" charset="0"/>
              <a:buChar char="•"/>
            </a:pPr>
            <a:r>
              <a:rPr lang="en-US" altLang="zh-CN" sz="2400" b="1" dirty="0">
                <a:solidFill>
                  <a:schemeClr val="tx1">
                    <a:lumMod val="75000"/>
                    <a:lumOff val="25000"/>
                  </a:schemeClr>
                </a:solidFill>
                <a:latin typeface="+mn-ea"/>
                <a:cs typeface="+mn-ea"/>
              </a:rPr>
              <a:t>Intel Core i5-8500</a:t>
            </a:r>
            <a:r>
              <a:rPr lang="zh-CN" altLang="en-US" sz="2400" b="1" dirty="0">
                <a:solidFill>
                  <a:schemeClr val="tx1">
                    <a:lumMod val="75000"/>
                    <a:lumOff val="25000"/>
                  </a:schemeClr>
                </a:solidFill>
                <a:latin typeface="+mn-ea"/>
                <a:cs typeface="+mn-ea"/>
              </a:rPr>
              <a:t>：基准频率</a:t>
            </a:r>
            <a:r>
              <a:rPr lang="en-US" altLang="zh-CN" sz="2400" b="1" dirty="0">
                <a:solidFill>
                  <a:schemeClr val="tx1">
                    <a:lumMod val="75000"/>
                    <a:lumOff val="25000"/>
                  </a:schemeClr>
                </a:solidFill>
                <a:latin typeface="+mn-ea"/>
                <a:cs typeface="+mn-ea"/>
              </a:rPr>
              <a:t>3.0GHz</a:t>
            </a:r>
            <a:r>
              <a:rPr lang="zh-CN" altLang="en-US" sz="2400" b="1" dirty="0">
                <a:solidFill>
                  <a:schemeClr val="tx1">
                    <a:lumMod val="75000"/>
                    <a:lumOff val="25000"/>
                  </a:schemeClr>
                </a:solidFill>
                <a:latin typeface="+mn-ea"/>
                <a:cs typeface="+mn-ea"/>
              </a:rPr>
              <a:t>，睿频至</a:t>
            </a:r>
            <a:r>
              <a:rPr lang="en-US" altLang="zh-CN" sz="2400" b="1" dirty="0">
                <a:solidFill>
                  <a:schemeClr val="tx1">
                    <a:lumMod val="75000"/>
                    <a:lumOff val="25000"/>
                  </a:schemeClr>
                </a:solidFill>
                <a:latin typeface="+mn-ea"/>
                <a:cs typeface="+mn-ea"/>
              </a:rPr>
              <a:t>4.10GHz</a:t>
            </a:r>
            <a:endParaRPr lang="zh-CN" altLang="en-US" dirty="0"/>
          </a:p>
        </p:txBody>
      </p:sp>
      <p:pic>
        <p:nvPicPr>
          <p:cNvPr id="1028" name="Picture 4" descr="C906-平头哥芯片开放社区-平头哥">
            <a:extLst>
              <a:ext uri="{FF2B5EF4-FFF2-40B4-BE49-F238E27FC236}">
                <a16:creationId xmlns:a16="http://schemas.microsoft.com/office/drawing/2014/main" id="{497F7F14-4573-405F-95A1-D0502FAC15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88" t="7781" r="6363" b="9221"/>
          <a:stretch/>
        </p:blipFill>
        <p:spPr bwMode="auto">
          <a:xfrm>
            <a:off x="694800" y="3761420"/>
            <a:ext cx="253671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ntel Core i7-4770 review | 64 facts and highlights">
            <a:extLst>
              <a:ext uri="{FF2B5EF4-FFF2-40B4-BE49-F238E27FC236}">
                <a16:creationId xmlns:a16="http://schemas.microsoft.com/office/drawing/2014/main" id="{7224C945-2901-47F4-BEA2-8C6E2779DE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200" y="3761420"/>
            <a:ext cx="2523756"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0EF5DE2C-99F7-41D9-9D91-A20966E87EC6}"/>
              </a:ext>
            </a:extLst>
          </p:cNvPr>
          <p:cNvPicPr>
            <a:picLocks noChangeAspect="1"/>
          </p:cNvPicPr>
          <p:nvPr/>
        </p:nvPicPr>
        <p:blipFill>
          <a:blip r:embed="rId6"/>
          <a:stretch>
            <a:fillRect/>
          </a:stretch>
        </p:blipFill>
        <p:spPr>
          <a:xfrm>
            <a:off x="6528643" y="3761420"/>
            <a:ext cx="2520000" cy="2520000"/>
          </a:xfrm>
          <a:prstGeom prst="rect">
            <a:avLst/>
          </a:prstGeom>
        </p:spPr>
      </p:pic>
      <p:pic>
        <p:nvPicPr>
          <p:cNvPr id="7" name="图片 6">
            <a:extLst>
              <a:ext uri="{FF2B5EF4-FFF2-40B4-BE49-F238E27FC236}">
                <a16:creationId xmlns:a16="http://schemas.microsoft.com/office/drawing/2014/main" id="{C0311B09-06F4-4920-9D74-E4BDC308BF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676757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a:xfrm>
            <a:off x="694800" y="360000"/>
            <a:ext cx="10800000" cy="720000"/>
          </a:xfrm>
        </p:spPr>
        <p:txBody>
          <a:bodyPr/>
          <a:lstStyle/>
          <a:p>
            <a:r>
              <a:rPr lang="zh-CN" altLang="en-US" dirty="0">
                <a:sym typeface="+mn-ea"/>
              </a:rPr>
              <a:t>测试环境：软件环境</a:t>
            </a:r>
          </a:p>
        </p:txBody>
      </p:sp>
      <p:sp>
        <p:nvSpPr>
          <p:cNvPr id="10" name="文本框 9">
            <a:extLst>
              <a:ext uri="{FF2B5EF4-FFF2-40B4-BE49-F238E27FC236}">
                <a16:creationId xmlns:a16="http://schemas.microsoft.com/office/drawing/2014/main" id="{3AF63529-0607-45FB-89CD-A89399C567F4}"/>
              </a:ext>
            </a:extLst>
          </p:cNvPr>
          <p:cNvSpPr txBox="1"/>
          <p:nvPr/>
        </p:nvSpPr>
        <p:spPr>
          <a:xfrm>
            <a:off x="694800" y="1563074"/>
            <a:ext cx="9332069" cy="1134413"/>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zh-CN" altLang="en-US" sz="2400" b="1" dirty="0">
                <a:solidFill>
                  <a:schemeClr val="tx1">
                    <a:lumMod val="75000"/>
                    <a:lumOff val="25000"/>
                  </a:schemeClr>
                </a:solidFill>
                <a:latin typeface="+mn-ea"/>
                <a:cs typeface="+mn-ea"/>
              </a:rPr>
              <a:t>操作系统：</a:t>
            </a:r>
            <a:r>
              <a:rPr lang="en-US" altLang="zh-CN" sz="2400" b="1" dirty="0">
                <a:solidFill>
                  <a:schemeClr val="tx1">
                    <a:lumMod val="75000"/>
                    <a:lumOff val="25000"/>
                  </a:schemeClr>
                </a:solidFill>
                <a:latin typeface="+mn-ea"/>
                <a:cs typeface="+mn-ea"/>
              </a:rPr>
              <a:t>Debian 11</a:t>
            </a:r>
            <a:r>
              <a:rPr lang="zh-CN" altLang="en-US" sz="2400" b="1" dirty="0">
                <a:solidFill>
                  <a:schemeClr val="tx1">
                    <a:lumMod val="75000"/>
                    <a:lumOff val="25000"/>
                  </a:schemeClr>
                </a:solidFill>
                <a:latin typeface="+mn-ea"/>
                <a:cs typeface="+mn-ea"/>
              </a:rPr>
              <a:t>，</a:t>
            </a:r>
            <a:r>
              <a:rPr lang="en-US" altLang="zh-CN" sz="2400" b="1" dirty="0">
                <a:solidFill>
                  <a:schemeClr val="tx1">
                    <a:lumMod val="75000"/>
                    <a:lumOff val="25000"/>
                  </a:schemeClr>
                </a:solidFill>
                <a:latin typeface="+mn-ea"/>
                <a:cs typeface="+mn-ea"/>
              </a:rPr>
              <a:t>Linux</a:t>
            </a:r>
            <a:r>
              <a:rPr lang="zh-CN" altLang="en-US" sz="2400" b="1" dirty="0">
                <a:solidFill>
                  <a:schemeClr val="tx1">
                    <a:lumMod val="75000"/>
                    <a:lumOff val="25000"/>
                  </a:schemeClr>
                </a:solidFill>
                <a:latin typeface="+mn-ea"/>
                <a:cs typeface="+mn-ea"/>
              </a:rPr>
              <a:t>内核版本</a:t>
            </a:r>
            <a:r>
              <a:rPr lang="en-US" altLang="zh-CN" sz="2400" b="1" dirty="0">
                <a:solidFill>
                  <a:schemeClr val="tx1">
                    <a:lumMod val="75000"/>
                    <a:lumOff val="25000"/>
                  </a:schemeClr>
                </a:solidFill>
                <a:latin typeface="+mn-ea"/>
                <a:cs typeface="+mn-ea"/>
              </a:rPr>
              <a:t>5.4</a:t>
            </a:r>
          </a:p>
          <a:p>
            <a:pPr marL="342900" indent="-342900" algn="l">
              <a:lnSpc>
                <a:spcPct val="150000"/>
              </a:lnSpc>
              <a:buFont typeface="Arial" panose="020B0604020202020204" pitchFamily="34" charset="0"/>
              <a:buChar char="•"/>
            </a:pPr>
            <a:r>
              <a:rPr lang="zh-CN" altLang="en-US" sz="2400" b="1" dirty="0">
                <a:solidFill>
                  <a:schemeClr val="tx1">
                    <a:lumMod val="75000"/>
                    <a:lumOff val="25000"/>
                  </a:schemeClr>
                </a:solidFill>
                <a:latin typeface="+mn-ea"/>
                <a:cs typeface="+mn-ea"/>
              </a:rPr>
              <a:t>交叉编译工具链：</a:t>
            </a:r>
            <a:r>
              <a:rPr lang="en-US" altLang="zh-CN" sz="2400" b="1" dirty="0">
                <a:solidFill>
                  <a:schemeClr val="tx1">
                    <a:lumMod val="75000"/>
                    <a:lumOff val="25000"/>
                  </a:schemeClr>
                </a:solidFill>
                <a:latin typeface="+mn-ea"/>
                <a:cs typeface="+mn-ea"/>
              </a:rPr>
              <a:t>riscv64-linux-gnu-gcc (GCC) 11.2.0</a:t>
            </a:r>
            <a:endParaRPr lang="zh-CN" altLang="en-US" dirty="0"/>
          </a:p>
        </p:txBody>
      </p:sp>
      <p:pic>
        <p:nvPicPr>
          <p:cNvPr id="2056" name="Picture 8" descr="Debian GNU/Linux 11 Bullseye Officially Released, This Is, 40% OFF">
            <a:extLst>
              <a:ext uri="{FF2B5EF4-FFF2-40B4-BE49-F238E27FC236}">
                <a16:creationId xmlns:a16="http://schemas.microsoft.com/office/drawing/2014/main" id="{412C62E7-0DCA-4B9D-9126-104651C62B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00" y="3547241"/>
            <a:ext cx="5124766" cy="286986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ommand-not-found.com – riscv64-linux-gnu-gcc">
            <a:extLst>
              <a:ext uri="{FF2B5EF4-FFF2-40B4-BE49-F238E27FC236}">
                <a16:creationId xmlns:a16="http://schemas.microsoft.com/office/drawing/2014/main" id="{CF07B513-7580-4373-8E19-692FDE060C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5359" y="3547241"/>
            <a:ext cx="5509441" cy="286986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66A97C6C-93C3-42E6-AEAE-69457D0EBB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2463927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a:xfrm>
            <a:off x="694800" y="360000"/>
            <a:ext cx="10800000" cy="720000"/>
          </a:xfrm>
        </p:spPr>
        <p:txBody>
          <a:bodyPr/>
          <a:lstStyle/>
          <a:p>
            <a:r>
              <a:rPr lang="zh-CN" altLang="en-US" dirty="0">
                <a:sym typeface="+mn-ea"/>
              </a:rPr>
              <a:t>测试工具</a:t>
            </a:r>
          </a:p>
        </p:txBody>
      </p:sp>
      <p:sp>
        <p:nvSpPr>
          <p:cNvPr id="11" name="文本框 10">
            <a:extLst>
              <a:ext uri="{FF2B5EF4-FFF2-40B4-BE49-F238E27FC236}">
                <a16:creationId xmlns:a16="http://schemas.microsoft.com/office/drawing/2014/main" id="{E1827478-D640-4268-98FB-43F6BB957F08}"/>
              </a:ext>
            </a:extLst>
          </p:cNvPr>
          <p:cNvSpPr txBox="1"/>
          <p:nvPr/>
        </p:nvSpPr>
        <p:spPr>
          <a:xfrm>
            <a:off x="694800" y="1196731"/>
            <a:ext cx="10924386" cy="2243050"/>
          </a:xfrm>
          <a:prstGeom prst="rect">
            <a:avLst/>
          </a:prstGeom>
          <a:noFill/>
        </p:spPr>
        <p:txBody>
          <a:bodyPr wrap="square">
            <a:spAutoFit/>
          </a:bodyPr>
          <a:lstStyle/>
          <a:p>
            <a:pPr marL="342900" lvl="0" indent="-342900" algn="just">
              <a:lnSpc>
                <a:spcPct val="150000"/>
              </a:lnSpc>
              <a:buSzPts val="1000"/>
              <a:buFont typeface="Wingdings" panose="05000000000000000000" pitchFamily="2" charset="2"/>
              <a:buChar char="l"/>
              <a:tabLst>
                <a:tab pos="457200" algn="l"/>
              </a:tabLst>
            </a:pPr>
            <a:r>
              <a:rPr lang="en-US" altLang="zh-CN" sz="2400" b="1" dirty="0" err="1">
                <a:solidFill>
                  <a:schemeClr val="tx1">
                    <a:lumMod val="75000"/>
                    <a:lumOff val="25000"/>
                  </a:schemeClr>
                </a:solidFill>
                <a:latin typeface="+mn-ea"/>
                <a:cs typeface="+mn-ea"/>
              </a:rPr>
              <a:t>Microbench</a:t>
            </a:r>
            <a:r>
              <a:rPr lang="zh-CN" altLang="en-US" sz="2400" b="1" dirty="0">
                <a:solidFill>
                  <a:schemeClr val="tx1">
                    <a:lumMod val="75000"/>
                    <a:lumOff val="25000"/>
                  </a:schemeClr>
                </a:solidFill>
                <a:latin typeface="+mn-ea"/>
                <a:cs typeface="+mn-ea"/>
              </a:rPr>
              <a:t>：</a:t>
            </a:r>
            <a:r>
              <a:rPr lang="zh-CN" altLang="zh-CN" sz="2400" b="1" dirty="0">
                <a:solidFill>
                  <a:schemeClr val="tx1">
                    <a:lumMod val="75000"/>
                    <a:lumOff val="25000"/>
                  </a:schemeClr>
                </a:solidFill>
                <a:latin typeface="+mn-ea"/>
                <a:cs typeface="+mn-ea"/>
              </a:rPr>
              <a:t>由泰晓科技制作，基于指令集的性能评测工具</a:t>
            </a:r>
          </a:p>
          <a:p>
            <a:pPr marL="342900" lvl="0" indent="-342900" algn="just">
              <a:lnSpc>
                <a:spcPct val="150000"/>
              </a:lnSpc>
              <a:buSzPts val="1000"/>
              <a:buFont typeface="Wingdings" panose="05000000000000000000" pitchFamily="2" charset="2"/>
              <a:buChar char="l"/>
              <a:tabLst>
                <a:tab pos="457200" algn="l"/>
              </a:tabLst>
            </a:pPr>
            <a:r>
              <a:rPr lang="zh-CN" altLang="zh-CN" sz="2400" b="1" dirty="0">
                <a:solidFill>
                  <a:schemeClr val="tx1">
                    <a:lumMod val="75000"/>
                    <a:lumOff val="25000"/>
                  </a:schemeClr>
                </a:solidFill>
                <a:latin typeface="+mn-ea"/>
                <a:cs typeface="+mn-ea"/>
              </a:rPr>
              <a:t>大规模矩阵计算程序：使用</a:t>
            </a:r>
            <a:r>
              <a:rPr lang="en-US" altLang="zh-CN" sz="2400" b="1" dirty="0">
                <a:solidFill>
                  <a:schemeClr val="tx1">
                    <a:lumMod val="75000"/>
                    <a:lumOff val="25000"/>
                  </a:schemeClr>
                </a:solidFill>
                <a:latin typeface="+mn-ea"/>
                <a:cs typeface="+mn-ea"/>
              </a:rPr>
              <a:t>C/C++</a:t>
            </a:r>
            <a:r>
              <a:rPr lang="zh-CN" altLang="zh-CN" sz="2400" b="1" dirty="0">
                <a:solidFill>
                  <a:schemeClr val="tx1">
                    <a:lumMod val="75000"/>
                    <a:lumOff val="25000"/>
                  </a:schemeClr>
                </a:solidFill>
                <a:latin typeface="+mn-ea"/>
                <a:cs typeface="+mn-ea"/>
              </a:rPr>
              <a:t>编写，基于</a:t>
            </a:r>
            <a:r>
              <a:rPr lang="en-US" altLang="zh-CN" sz="2400" b="1" dirty="0">
                <a:solidFill>
                  <a:schemeClr val="tx1">
                    <a:lumMod val="75000"/>
                    <a:lumOff val="25000"/>
                  </a:schemeClr>
                </a:solidFill>
                <a:latin typeface="+mn-ea"/>
                <a:cs typeface="+mn-ea"/>
              </a:rPr>
              <a:t>Eigen-3.4.0</a:t>
            </a:r>
            <a:r>
              <a:rPr lang="zh-CN" altLang="zh-CN" sz="2400" b="1" dirty="0">
                <a:solidFill>
                  <a:schemeClr val="tx1">
                    <a:lumMod val="75000"/>
                    <a:lumOff val="25000"/>
                  </a:schemeClr>
                </a:solidFill>
                <a:latin typeface="+mn-ea"/>
                <a:cs typeface="+mn-ea"/>
              </a:rPr>
              <a:t>数学库进行矩阵运算，用于测试单核整数和浮点数性能</a:t>
            </a:r>
          </a:p>
          <a:p>
            <a:pPr marL="342900" lvl="0" indent="-342900" algn="just">
              <a:lnSpc>
                <a:spcPct val="150000"/>
              </a:lnSpc>
              <a:buSzPts val="1000"/>
              <a:buFont typeface="Wingdings" panose="05000000000000000000" pitchFamily="2" charset="2"/>
              <a:buChar char="l"/>
              <a:tabLst>
                <a:tab pos="457200" algn="l"/>
              </a:tabLst>
            </a:pPr>
            <a:r>
              <a:rPr lang="en-US" altLang="zh-CN" sz="2400" b="1" dirty="0" err="1">
                <a:solidFill>
                  <a:schemeClr val="tx1">
                    <a:lumMod val="75000"/>
                    <a:lumOff val="25000"/>
                  </a:schemeClr>
                </a:solidFill>
                <a:latin typeface="+mn-ea"/>
                <a:cs typeface="+mn-ea"/>
              </a:rPr>
              <a:t>UnixBench</a:t>
            </a:r>
            <a:r>
              <a:rPr lang="zh-CN" altLang="zh-CN" sz="2400" b="1" dirty="0">
                <a:solidFill>
                  <a:schemeClr val="tx1">
                    <a:lumMod val="75000"/>
                    <a:lumOff val="25000"/>
                  </a:schemeClr>
                </a:solidFill>
                <a:latin typeface="+mn-ea"/>
                <a:cs typeface="+mn-ea"/>
              </a:rPr>
              <a:t>：一个经典的</a:t>
            </a:r>
            <a:r>
              <a:rPr lang="en-US" altLang="zh-CN" sz="2400" b="1" dirty="0">
                <a:solidFill>
                  <a:schemeClr val="tx1">
                    <a:lumMod val="75000"/>
                    <a:lumOff val="25000"/>
                  </a:schemeClr>
                </a:solidFill>
                <a:latin typeface="+mn-ea"/>
                <a:cs typeface="+mn-ea"/>
              </a:rPr>
              <a:t>Unix</a:t>
            </a:r>
            <a:r>
              <a:rPr lang="zh-CN" altLang="zh-CN" sz="2400" b="1" dirty="0">
                <a:solidFill>
                  <a:schemeClr val="tx1">
                    <a:lumMod val="75000"/>
                    <a:lumOff val="25000"/>
                  </a:schemeClr>
                </a:solidFill>
                <a:latin typeface="+mn-ea"/>
                <a:cs typeface="+mn-ea"/>
              </a:rPr>
              <a:t>系统性能基准测试工具</a:t>
            </a:r>
          </a:p>
        </p:txBody>
      </p:sp>
      <p:pic>
        <p:nvPicPr>
          <p:cNvPr id="6" name="图片 5">
            <a:extLst>
              <a:ext uri="{FF2B5EF4-FFF2-40B4-BE49-F238E27FC236}">
                <a16:creationId xmlns:a16="http://schemas.microsoft.com/office/drawing/2014/main" id="{E22A1218-5A49-421C-AD47-E34EBD6387CC}"/>
              </a:ext>
            </a:extLst>
          </p:cNvPr>
          <p:cNvPicPr>
            <a:picLocks noChangeAspect="1"/>
          </p:cNvPicPr>
          <p:nvPr/>
        </p:nvPicPr>
        <p:blipFill rotWithShape="1">
          <a:blip r:embed="rId4"/>
          <a:srcRect l="1816" t="5613" r="43247" b="1828"/>
          <a:stretch/>
        </p:blipFill>
        <p:spPr>
          <a:xfrm>
            <a:off x="8310463" y="3797648"/>
            <a:ext cx="3184338" cy="2583622"/>
          </a:xfrm>
          <a:prstGeom prst="rect">
            <a:avLst/>
          </a:prstGeom>
        </p:spPr>
      </p:pic>
      <p:pic>
        <p:nvPicPr>
          <p:cNvPr id="12" name="图片 11">
            <a:extLst>
              <a:ext uri="{FF2B5EF4-FFF2-40B4-BE49-F238E27FC236}">
                <a16:creationId xmlns:a16="http://schemas.microsoft.com/office/drawing/2014/main" id="{CEB24D00-2439-4937-B406-2775FF54B8E0}"/>
              </a:ext>
            </a:extLst>
          </p:cNvPr>
          <p:cNvPicPr>
            <a:picLocks noChangeAspect="1"/>
          </p:cNvPicPr>
          <p:nvPr/>
        </p:nvPicPr>
        <p:blipFill rotWithShape="1">
          <a:blip r:embed="rId5"/>
          <a:srcRect l="2899" t="22153" b="10038"/>
          <a:stretch/>
        </p:blipFill>
        <p:spPr>
          <a:xfrm>
            <a:off x="694798" y="5339725"/>
            <a:ext cx="7382665" cy="1041544"/>
          </a:xfrm>
          <a:prstGeom prst="rect">
            <a:avLst/>
          </a:prstGeom>
        </p:spPr>
      </p:pic>
      <p:pic>
        <p:nvPicPr>
          <p:cNvPr id="15" name="图片 14">
            <a:extLst>
              <a:ext uri="{FF2B5EF4-FFF2-40B4-BE49-F238E27FC236}">
                <a16:creationId xmlns:a16="http://schemas.microsoft.com/office/drawing/2014/main" id="{4747DC36-045E-41FB-AF6D-9DF45F67F1F1}"/>
              </a:ext>
            </a:extLst>
          </p:cNvPr>
          <p:cNvPicPr>
            <a:picLocks noChangeAspect="1"/>
          </p:cNvPicPr>
          <p:nvPr/>
        </p:nvPicPr>
        <p:blipFill rotWithShape="1">
          <a:blip r:embed="rId6"/>
          <a:srcRect l="2284" t="19120" r="3152"/>
          <a:stretch/>
        </p:blipFill>
        <p:spPr>
          <a:xfrm>
            <a:off x="694799" y="3792639"/>
            <a:ext cx="7382664" cy="1370802"/>
          </a:xfrm>
          <a:prstGeom prst="rect">
            <a:avLst/>
          </a:prstGeom>
        </p:spPr>
      </p:pic>
      <p:pic>
        <p:nvPicPr>
          <p:cNvPr id="7" name="图片 6">
            <a:extLst>
              <a:ext uri="{FF2B5EF4-FFF2-40B4-BE49-F238E27FC236}">
                <a16:creationId xmlns:a16="http://schemas.microsoft.com/office/drawing/2014/main" id="{10EC7AD8-6A7E-4A10-8369-FAD238F62B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913287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zh-CN" altLang="en-US" dirty="0"/>
              <a:t>测试方法</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a:t>
            </a:r>
            <a:r>
              <a:rPr lang="en-US" altLang="zh-CN" dirty="0"/>
              <a:t>2</a:t>
            </a:r>
            <a:endParaRPr lang="zh-CN" altLang="en-US" dirty="0"/>
          </a:p>
        </p:txBody>
      </p:sp>
      <p:pic>
        <p:nvPicPr>
          <p:cNvPr id="5" name="图形 4">
            <a:extLst>
              <a:ext uri="{FF2B5EF4-FFF2-40B4-BE49-F238E27FC236}">
                <a16:creationId xmlns:a16="http://schemas.microsoft.com/office/drawing/2014/main" id="{30481CB8-5771-4DB5-915C-351FD61E733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56F7D0AD-C4CC-4D27-860A-CECD6F3D2053}"/>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1132591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a:xfrm>
            <a:off x="694800" y="360000"/>
            <a:ext cx="10800000" cy="720000"/>
          </a:xfrm>
        </p:spPr>
        <p:txBody>
          <a:bodyPr/>
          <a:lstStyle/>
          <a:p>
            <a:r>
              <a:rPr lang="zh-CN" altLang="en-US" dirty="0">
                <a:sym typeface="+mn-ea"/>
              </a:rPr>
              <a:t>测试方法</a:t>
            </a:r>
          </a:p>
        </p:txBody>
      </p:sp>
      <p:sp>
        <p:nvSpPr>
          <p:cNvPr id="11" name="文本框 10">
            <a:extLst>
              <a:ext uri="{FF2B5EF4-FFF2-40B4-BE49-F238E27FC236}">
                <a16:creationId xmlns:a16="http://schemas.microsoft.com/office/drawing/2014/main" id="{E1827478-D640-4268-98FB-43F6BB957F08}"/>
              </a:ext>
            </a:extLst>
          </p:cNvPr>
          <p:cNvSpPr txBox="1"/>
          <p:nvPr/>
        </p:nvSpPr>
        <p:spPr>
          <a:xfrm>
            <a:off x="694798" y="1218684"/>
            <a:ext cx="10800000" cy="2243050"/>
          </a:xfrm>
          <a:prstGeom prst="rect">
            <a:avLst/>
          </a:prstGeom>
          <a:noFill/>
        </p:spPr>
        <p:txBody>
          <a:bodyPr wrap="square">
            <a:spAutoFit/>
          </a:bodyPr>
          <a:lstStyle/>
          <a:p>
            <a:pPr marL="342900" lvl="0" indent="-342900" algn="just">
              <a:lnSpc>
                <a:spcPct val="150000"/>
              </a:lnSpc>
              <a:buSzPts val="1000"/>
              <a:buFont typeface="Wingdings" panose="05000000000000000000" pitchFamily="2" charset="2"/>
              <a:buChar char="l"/>
              <a:tabLst>
                <a:tab pos="457200" algn="l"/>
              </a:tabLst>
            </a:pPr>
            <a:r>
              <a:rPr lang="zh-CN" altLang="en-US" sz="2400" b="1" dirty="0">
                <a:solidFill>
                  <a:schemeClr val="tx1">
                    <a:lumMod val="75000"/>
                    <a:lumOff val="25000"/>
                  </a:schemeClr>
                </a:solidFill>
                <a:latin typeface="+mn-ea"/>
                <a:cs typeface="+mn-ea"/>
              </a:rPr>
              <a:t>对于</a:t>
            </a:r>
            <a:r>
              <a:rPr lang="en-US" altLang="zh-CN" sz="2400" b="1" dirty="0" err="1">
                <a:solidFill>
                  <a:schemeClr val="tx1">
                    <a:lumMod val="75000"/>
                    <a:lumOff val="25000"/>
                  </a:schemeClr>
                </a:solidFill>
                <a:latin typeface="+mn-ea"/>
                <a:cs typeface="+mn-ea"/>
              </a:rPr>
              <a:t>microbench</a:t>
            </a:r>
            <a:r>
              <a:rPr lang="zh-CN" altLang="en-US" sz="2400" b="1" dirty="0">
                <a:solidFill>
                  <a:schemeClr val="tx1">
                    <a:lumMod val="75000"/>
                    <a:lumOff val="25000"/>
                  </a:schemeClr>
                </a:solidFill>
                <a:latin typeface="+mn-ea"/>
                <a:cs typeface="+mn-ea"/>
              </a:rPr>
              <a:t>和</a:t>
            </a:r>
            <a:r>
              <a:rPr lang="en-US" altLang="zh-CN" sz="2400" b="1" dirty="0" err="1">
                <a:solidFill>
                  <a:schemeClr val="tx1">
                    <a:lumMod val="75000"/>
                    <a:lumOff val="25000"/>
                  </a:schemeClr>
                </a:solidFill>
                <a:latin typeface="+mn-ea"/>
                <a:cs typeface="+mn-ea"/>
              </a:rPr>
              <a:t>UnixBench</a:t>
            </a:r>
            <a:r>
              <a:rPr lang="zh-CN" altLang="en-US" sz="2400" b="1" dirty="0">
                <a:solidFill>
                  <a:schemeClr val="tx1">
                    <a:lumMod val="75000"/>
                    <a:lumOff val="25000"/>
                  </a:schemeClr>
                </a:solidFill>
                <a:latin typeface="+mn-ea"/>
                <a:cs typeface="+mn-ea"/>
              </a:rPr>
              <a:t>：首先在</a:t>
            </a:r>
            <a:r>
              <a:rPr lang="en-US" altLang="zh-CN" sz="2400" b="1" dirty="0">
                <a:solidFill>
                  <a:schemeClr val="tx1">
                    <a:lumMod val="75000"/>
                    <a:lumOff val="25000"/>
                  </a:schemeClr>
                </a:solidFill>
                <a:latin typeface="+mn-ea"/>
                <a:cs typeface="+mn-ea"/>
              </a:rPr>
              <a:t>X86_64</a:t>
            </a:r>
            <a:r>
              <a:rPr lang="zh-CN" altLang="en-US" sz="2400" b="1" dirty="0">
                <a:solidFill>
                  <a:schemeClr val="tx1">
                    <a:lumMod val="75000"/>
                    <a:lumOff val="25000"/>
                  </a:schemeClr>
                </a:solidFill>
                <a:latin typeface="+mn-ea"/>
                <a:cs typeface="+mn-ea"/>
              </a:rPr>
              <a:t>平台上对</a:t>
            </a:r>
            <a:r>
              <a:rPr lang="en-US" altLang="zh-CN" sz="2400" b="1" dirty="0" err="1">
                <a:solidFill>
                  <a:schemeClr val="tx1">
                    <a:lumMod val="75000"/>
                    <a:lumOff val="25000"/>
                  </a:schemeClr>
                </a:solidFill>
                <a:latin typeface="+mn-ea"/>
                <a:cs typeface="+mn-ea"/>
              </a:rPr>
              <a:t>microbench</a:t>
            </a:r>
            <a:r>
              <a:rPr lang="zh-CN" altLang="en-US" sz="2400" b="1" dirty="0">
                <a:solidFill>
                  <a:schemeClr val="tx1">
                    <a:lumMod val="75000"/>
                    <a:lumOff val="25000"/>
                  </a:schemeClr>
                </a:solidFill>
                <a:latin typeface="+mn-ea"/>
                <a:cs typeface="+mn-ea"/>
              </a:rPr>
              <a:t>和</a:t>
            </a:r>
            <a:r>
              <a:rPr lang="en-US" altLang="zh-CN" sz="2400" b="1" dirty="0" err="1">
                <a:solidFill>
                  <a:schemeClr val="tx1">
                    <a:lumMod val="75000"/>
                    <a:lumOff val="25000"/>
                  </a:schemeClr>
                </a:solidFill>
                <a:latin typeface="+mn-ea"/>
                <a:cs typeface="+mn-ea"/>
              </a:rPr>
              <a:t>UnixBench</a:t>
            </a:r>
            <a:r>
              <a:rPr lang="zh-CN" altLang="en-US" sz="2400" b="1" dirty="0">
                <a:solidFill>
                  <a:schemeClr val="tx1">
                    <a:lumMod val="75000"/>
                    <a:lumOff val="25000"/>
                  </a:schemeClr>
                </a:solidFill>
                <a:latin typeface="+mn-ea"/>
                <a:cs typeface="+mn-ea"/>
              </a:rPr>
              <a:t>进行了移植和交叉编译，然后在</a:t>
            </a:r>
            <a:r>
              <a:rPr lang="en-US" altLang="zh-CN" sz="2400" b="1" dirty="0">
                <a:solidFill>
                  <a:schemeClr val="tx1">
                    <a:lumMod val="75000"/>
                    <a:lumOff val="25000"/>
                  </a:schemeClr>
                </a:solidFill>
                <a:latin typeface="+mn-ea"/>
                <a:cs typeface="+mn-ea"/>
              </a:rPr>
              <a:t>RISC-V 64</a:t>
            </a:r>
            <a:r>
              <a:rPr lang="zh-CN" altLang="en-US" sz="2400" b="1" dirty="0">
                <a:solidFill>
                  <a:schemeClr val="tx1">
                    <a:lumMod val="75000"/>
                    <a:lumOff val="25000"/>
                  </a:schemeClr>
                </a:solidFill>
                <a:latin typeface="+mn-ea"/>
                <a:cs typeface="+mn-ea"/>
              </a:rPr>
              <a:t>平台上运行这些测试工具，并记录测试所得的分数</a:t>
            </a:r>
            <a:endParaRPr lang="en-US" altLang="zh-CN" sz="2400" b="1" dirty="0">
              <a:solidFill>
                <a:schemeClr val="tx1">
                  <a:lumMod val="75000"/>
                  <a:lumOff val="25000"/>
                </a:schemeClr>
              </a:solidFill>
              <a:latin typeface="+mn-ea"/>
              <a:cs typeface="+mn-ea"/>
            </a:endParaRPr>
          </a:p>
          <a:p>
            <a:pPr marL="342900" indent="-342900" algn="just">
              <a:lnSpc>
                <a:spcPct val="150000"/>
              </a:lnSpc>
              <a:buSzPts val="1000"/>
              <a:buFont typeface="Wingdings" panose="05000000000000000000" pitchFamily="2" charset="2"/>
              <a:buChar char="l"/>
              <a:tabLst>
                <a:tab pos="457200" algn="l"/>
              </a:tabLst>
            </a:pPr>
            <a:r>
              <a:rPr lang="zh-CN" altLang="en-US" sz="2400" b="1" dirty="0">
                <a:solidFill>
                  <a:schemeClr val="tx1">
                    <a:lumMod val="75000"/>
                    <a:lumOff val="25000"/>
                  </a:schemeClr>
                </a:solidFill>
                <a:latin typeface="+mn-ea"/>
                <a:cs typeface="+mn-ea"/>
              </a:rPr>
              <a:t>对于</a:t>
            </a:r>
            <a:r>
              <a:rPr lang="zh-CN" altLang="zh-CN" sz="2400" b="1" dirty="0">
                <a:solidFill>
                  <a:schemeClr val="tx1">
                    <a:lumMod val="75000"/>
                    <a:lumOff val="25000"/>
                  </a:schemeClr>
                </a:solidFill>
                <a:latin typeface="+mn-ea"/>
                <a:cs typeface="+mn-ea"/>
              </a:rPr>
              <a:t>大规模矩阵计算程序</a:t>
            </a:r>
            <a:r>
              <a:rPr lang="zh-CN" altLang="en-US" sz="2400" b="1" dirty="0">
                <a:solidFill>
                  <a:schemeClr val="tx1">
                    <a:lumMod val="75000"/>
                    <a:lumOff val="25000"/>
                  </a:schemeClr>
                </a:solidFill>
                <a:latin typeface="+mn-ea"/>
                <a:cs typeface="+mn-ea"/>
              </a:rPr>
              <a:t>：运行大规模矩阵计算程序，记录运行时间</a:t>
            </a:r>
            <a:endParaRPr lang="zh-CN" altLang="zh-CN" sz="2400" b="1" dirty="0">
              <a:solidFill>
                <a:schemeClr val="tx1">
                  <a:lumMod val="75000"/>
                  <a:lumOff val="25000"/>
                </a:schemeClr>
              </a:solidFill>
              <a:latin typeface="+mn-ea"/>
              <a:cs typeface="+mn-ea"/>
            </a:endParaRPr>
          </a:p>
        </p:txBody>
      </p:sp>
      <p:pic>
        <p:nvPicPr>
          <p:cNvPr id="9" name="图片 8">
            <a:extLst>
              <a:ext uri="{FF2B5EF4-FFF2-40B4-BE49-F238E27FC236}">
                <a16:creationId xmlns:a16="http://schemas.microsoft.com/office/drawing/2014/main" id="{00B11D69-5864-40F6-9C90-C3103AF97F7C}"/>
              </a:ext>
            </a:extLst>
          </p:cNvPr>
          <p:cNvPicPr>
            <a:picLocks noChangeAspect="1"/>
          </p:cNvPicPr>
          <p:nvPr/>
        </p:nvPicPr>
        <p:blipFill rotWithShape="1">
          <a:blip r:embed="rId4"/>
          <a:srcRect l="1816" t="5613" r="43247" b="1828"/>
          <a:stretch/>
        </p:blipFill>
        <p:spPr>
          <a:xfrm>
            <a:off x="8310463" y="3797648"/>
            <a:ext cx="3184338" cy="2583622"/>
          </a:xfrm>
          <a:prstGeom prst="rect">
            <a:avLst/>
          </a:prstGeom>
        </p:spPr>
      </p:pic>
      <p:pic>
        <p:nvPicPr>
          <p:cNvPr id="10" name="图片 9">
            <a:extLst>
              <a:ext uri="{FF2B5EF4-FFF2-40B4-BE49-F238E27FC236}">
                <a16:creationId xmlns:a16="http://schemas.microsoft.com/office/drawing/2014/main" id="{0AF980A5-373F-49A9-A40C-789704BA5EC4}"/>
              </a:ext>
            </a:extLst>
          </p:cNvPr>
          <p:cNvPicPr>
            <a:picLocks noChangeAspect="1"/>
          </p:cNvPicPr>
          <p:nvPr/>
        </p:nvPicPr>
        <p:blipFill rotWithShape="1">
          <a:blip r:embed="rId5"/>
          <a:srcRect l="2899" t="22153" b="10038"/>
          <a:stretch/>
        </p:blipFill>
        <p:spPr>
          <a:xfrm>
            <a:off x="694798" y="5339725"/>
            <a:ext cx="7382665" cy="1041544"/>
          </a:xfrm>
          <a:prstGeom prst="rect">
            <a:avLst/>
          </a:prstGeom>
        </p:spPr>
      </p:pic>
      <p:pic>
        <p:nvPicPr>
          <p:cNvPr id="14" name="图片 13">
            <a:extLst>
              <a:ext uri="{FF2B5EF4-FFF2-40B4-BE49-F238E27FC236}">
                <a16:creationId xmlns:a16="http://schemas.microsoft.com/office/drawing/2014/main" id="{9EA39C77-3C03-4DB4-9990-9C59EE177FDA}"/>
              </a:ext>
            </a:extLst>
          </p:cNvPr>
          <p:cNvPicPr>
            <a:picLocks noChangeAspect="1"/>
          </p:cNvPicPr>
          <p:nvPr/>
        </p:nvPicPr>
        <p:blipFill rotWithShape="1">
          <a:blip r:embed="rId6"/>
          <a:srcRect l="2284" t="19120" r="3152"/>
          <a:stretch/>
        </p:blipFill>
        <p:spPr>
          <a:xfrm>
            <a:off x="694799" y="3792639"/>
            <a:ext cx="7382664" cy="1370802"/>
          </a:xfrm>
          <a:prstGeom prst="rect">
            <a:avLst/>
          </a:prstGeom>
        </p:spPr>
      </p:pic>
      <p:pic>
        <p:nvPicPr>
          <p:cNvPr id="16" name="图片 15">
            <a:extLst>
              <a:ext uri="{FF2B5EF4-FFF2-40B4-BE49-F238E27FC236}">
                <a16:creationId xmlns:a16="http://schemas.microsoft.com/office/drawing/2014/main" id="{F1596B54-E833-48AC-A9B8-5A3A112B69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4262227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zh-CN" altLang="en-US" dirty="0"/>
              <a:t>测试结果</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a:t>
            </a:r>
            <a:r>
              <a:rPr lang="en-US" altLang="zh-CN" dirty="0"/>
              <a:t>3</a:t>
            </a:r>
            <a:endParaRPr lang="zh-CN" altLang="en-US" dirty="0"/>
          </a:p>
        </p:txBody>
      </p:sp>
      <p:pic>
        <p:nvPicPr>
          <p:cNvPr id="5" name="图形 4">
            <a:extLst>
              <a:ext uri="{FF2B5EF4-FFF2-40B4-BE49-F238E27FC236}">
                <a16:creationId xmlns:a16="http://schemas.microsoft.com/office/drawing/2014/main" id="{F07F7B3D-AB33-4CD5-9C61-886D53AC6E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6165E96A-4545-4780-B5C9-6750DF0F86EB}"/>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3568185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078AE1A-13AF-4A70-8477-E013B18B4995}"/>
              </a:ext>
            </a:extLst>
          </p:cNvPr>
          <p:cNvPicPr/>
          <p:nvPr/>
        </p:nvPicPr>
        <p:blipFill rotWithShape="1">
          <a:blip r:embed="rId3"/>
          <a:srcRect l="1572" t="6570" r="76621" b="88081"/>
          <a:stretch/>
        </p:blipFill>
        <p:spPr>
          <a:xfrm>
            <a:off x="316200" y="1540193"/>
            <a:ext cx="2083014" cy="4387677"/>
          </a:xfrm>
          <a:prstGeom prst="rect">
            <a:avLst/>
          </a:prstGeom>
        </p:spPr>
      </p:pic>
      <p:pic>
        <p:nvPicPr>
          <p:cNvPr id="9" name="图片 8">
            <a:extLst>
              <a:ext uri="{FF2B5EF4-FFF2-40B4-BE49-F238E27FC236}">
                <a16:creationId xmlns:a16="http://schemas.microsoft.com/office/drawing/2014/main" id="{A2FCA921-1266-4652-ADE7-2A73D77370C2}"/>
              </a:ext>
            </a:extLst>
          </p:cNvPr>
          <p:cNvPicPr/>
          <p:nvPr/>
        </p:nvPicPr>
        <p:blipFill rotWithShape="1">
          <a:blip r:embed="rId4"/>
          <a:srcRect l="1978" t="1967" r="44862" b="2897"/>
          <a:stretch/>
        </p:blipFill>
        <p:spPr>
          <a:xfrm>
            <a:off x="2531533" y="1176126"/>
            <a:ext cx="4456615" cy="5398075"/>
          </a:xfrm>
          <a:prstGeom prst="rect">
            <a:avLst/>
          </a:prstGeom>
        </p:spPr>
      </p:pic>
      <p:pic>
        <p:nvPicPr>
          <p:cNvPr id="16" name="图片 15">
            <a:extLst>
              <a:ext uri="{FF2B5EF4-FFF2-40B4-BE49-F238E27FC236}">
                <a16:creationId xmlns:a16="http://schemas.microsoft.com/office/drawing/2014/main" id="{2DD9CB9E-EC9F-4B23-B829-3E056B226CF2}"/>
              </a:ext>
            </a:extLst>
          </p:cNvPr>
          <p:cNvPicPr/>
          <p:nvPr/>
        </p:nvPicPr>
        <p:blipFill rotWithShape="1">
          <a:blip r:embed="rId5"/>
          <a:srcRect l="1538" t="2491" r="40413" b="2337"/>
          <a:stretch/>
        </p:blipFill>
        <p:spPr>
          <a:xfrm>
            <a:off x="7120467" y="1176126"/>
            <a:ext cx="4755333" cy="5398075"/>
          </a:xfrm>
          <a:prstGeom prst="rect">
            <a:avLst/>
          </a:prstGeom>
        </p:spPr>
      </p:pic>
      <p:pic>
        <p:nvPicPr>
          <p:cNvPr id="17" name="图片 16">
            <a:extLst>
              <a:ext uri="{FF2B5EF4-FFF2-40B4-BE49-F238E27FC236}">
                <a16:creationId xmlns:a16="http://schemas.microsoft.com/office/drawing/2014/main" id="{3E46E1C2-489F-43C5-A2A2-81E7E74F80B5}"/>
              </a:ext>
            </a:extLst>
          </p:cNvPr>
          <p:cNvPicPr/>
          <p:nvPr/>
        </p:nvPicPr>
        <p:blipFill rotWithShape="1">
          <a:blip r:embed="rId3"/>
          <a:srcRect l="1572" t="6570" r="76621" b="8786"/>
          <a:stretch/>
        </p:blipFill>
        <p:spPr>
          <a:xfrm>
            <a:off x="316200" y="1176126"/>
            <a:ext cx="2083014" cy="1753341"/>
          </a:xfrm>
          <a:prstGeom prst="rect">
            <a:avLst/>
          </a:prstGeom>
        </p:spPr>
      </p:pic>
      <p:sp>
        <p:nvSpPr>
          <p:cNvPr id="18" name="文本框 17">
            <a:extLst>
              <a:ext uri="{FF2B5EF4-FFF2-40B4-BE49-F238E27FC236}">
                <a16:creationId xmlns:a16="http://schemas.microsoft.com/office/drawing/2014/main" id="{C9080153-60BD-4F3A-9113-F7B50E8CA12C}"/>
              </a:ext>
            </a:extLst>
          </p:cNvPr>
          <p:cNvSpPr txBox="1"/>
          <p:nvPr/>
        </p:nvSpPr>
        <p:spPr>
          <a:xfrm>
            <a:off x="2531533" y="797678"/>
            <a:ext cx="4456615" cy="369332"/>
          </a:xfrm>
          <a:prstGeom prst="rect">
            <a:avLst/>
          </a:prstGeom>
          <a:noFill/>
        </p:spPr>
        <p:txBody>
          <a:bodyPr wrap="square">
            <a:spAutoFit/>
          </a:bodyPr>
          <a:lstStyle/>
          <a:p>
            <a:pPr algn="ctr"/>
            <a:r>
              <a:rPr lang="en-US" altLang="zh-CN" sz="1800" b="1" dirty="0" err="1">
                <a:latin typeface="+mn-ea"/>
                <a:cs typeface="+mn-ea"/>
              </a:rPr>
              <a:t>Microbench</a:t>
            </a:r>
            <a:r>
              <a:rPr lang="en-US" altLang="zh-CN" sz="1800" b="1" dirty="0">
                <a:latin typeface="+mn-ea"/>
                <a:cs typeface="+mn-ea"/>
              </a:rPr>
              <a:t> </a:t>
            </a:r>
            <a:r>
              <a:rPr lang="zh-CN" altLang="en-US" sz="1800" b="1" dirty="0">
                <a:latin typeface="+mn-ea"/>
                <a:cs typeface="+mn-ea"/>
              </a:rPr>
              <a:t>测试结果</a:t>
            </a:r>
            <a:endParaRPr lang="zh-CN" altLang="en-US" dirty="0"/>
          </a:p>
        </p:txBody>
      </p:sp>
      <p:sp>
        <p:nvSpPr>
          <p:cNvPr id="19" name="文本框 18">
            <a:extLst>
              <a:ext uri="{FF2B5EF4-FFF2-40B4-BE49-F238E27FC236}">
                <a16:creationId xmlns:a16="http://schemas.microsoft.com/office/drawing/2014/main" id="{FE16FAED-C422-458F-B9DF-64E39667B186}"/>
              </a:ext>
            </a:extLst>
          </p:cNvPr>
          <p:cNvSpPr txBox="1"/>
          <p:nvPr/>
        </p:nvSpPr>
        <p:spPr>
          <a:xfrm>
            <a:off x="7120466" y="797678"/>
            <a:ext cx="4755333" cy="369332"/>
          </a:xfrm>
          <a:prstGeom prst="rect">
            <a:avLst/>
          </a:prstGeom>
          <a:noFill/>
        </p:spPr>
        <p:txBody>
          <a:bodyPr wrap="square">
            <a:spAutoFit/>
          </a:bodyPr>
          <a:lstStyle/>
          <a:p>
            <a:pPr algn="ctr"/>
            <a:r>
              <a:rPr lang="en-US" altLang="zh-CN" sz="1800" b="1" dirty="0" err="1">
                <a:latin typeface="+mn-ea"/>
                <a:cs typeface="+mn-ea"/>
              </a:rPr>
              <a:t>UnixBench</a:t>
            </a:r>
            <a:r>
              <a:rPr lang="en-US" altLang="zh-CN" sz="1800" b="1" dirty="0">
                <a:latin typeface="+mn-ea"/>
                <a:cs typeface="+mn-ea"/>
              </a:rPr>
              <a:t> </a:t>
            </a:r>
            <a:r>
              <a:rPr lang="zh-CN" altLang="en-US" sz="1800" b="1" dirty="0">
                <a:latin typeface="+mn-ea"/>
                <a:cs typeface="+mn-ea"/>
              </a:rPr>
              <a:t>测试结果</a:t>
            </a:r>
            <a:endParaRPr lang="zh-CN" altLang="en-US" dirty="0"/>
          </a:p>
        </p:txBody>
      </p:sp>
      <p:sp>
        <p:nvSpPr>
          <p:cNvPr id="20" name="文本框 19">
            <a:extLst>
              <a:ext uri="{FF2B5EF4-FFF2-40B4-BE49-F238E27FC236}">
                <a16:creationId xmlns:a16="http://schemas.microsoft.com/office/drawing/2014/main" id="{BA209234-AF35-408C-BB5D-CDA5FCF99E66}"/>
              </a:ext>
            </a:extLst>
          </p:cNvPr>
          <p:cNvSpPr txBox="1"/>
          <p:nvPr/>
        </p:nvSpPr>
        <p:spPr>
          <a:xfrm>
            <a:off x="400130" y="5927870"/>
            <a:ext cx="1915154" cy="646331"/>
          </a:xfrm>
          <a:prstGeom prst="rect">
            <a:avLst/>
          </a:prstGeom>
          <a:noFill/>
        </p:spPr>
        <p:txBody>
          <a:bodyPr wrap="square">
            <a:spAutoFit/>
          </a:bodyPr>
          <a:lstStyle/>
          <a:p>
            <a:pPr algn="ctr"/>
            <a:r>
              <a:rPr lang="zh-CN" altLang="en-US" b="1" i="0" dirty="0">
                <a:effectLst/>
                <a:latin typeface="-apple-system"/>
              </a:rPr>
              <a:t>大规模矩阵计算</a:t>
            </a:r>
            <a:endParaRPr lang="en-US" altLang="zh-CN" b="1" i="0" dirty="0">
              <a:effectLst/>
              <a:latin typeface="-apple-system"/>
            </a:endParaRPr>
          </a:p>
          <a:p>
            <a:pPr algn="ctr"/>
            <a:r>
              <a:rPr lang="zh-CN" altLang="en-US" b="1" i="0" dirty="0">
                <a:effectLst/>
                <a:latin typeface="-apple-system"/>
              </a:rPr>
              <a:t>程序测试结果</a:t>
            </a:r>
          </a:p>
        </p:txBody>
      </p:sp>
      <p:sp>
        <p:nvSpPr>
          <p:cNvPr id="3" name="标题 2">
            <a:extLst>
              <a:ext uri="{FF2B5EF4-FFF2-40B4-BE49-F238E27FC236}">
                <a16:creationId xmlns:a16="http://schemas.microsoft.com/office/drawing/2014/main" id="{6782B449-1CF9-4B17-811C-6FC18699C3C4}"/>
              </a:ext>
            </a:extLst>
          </p:cNvPr>
          <p:cNvSpPr>
            <a:spLocks noGrp="1"/>
          </p:cNvSpPr>
          <p:nvPr>
            <p:ph type="title"/>
          </p:nvPr>
        </p:nvSpPr>
        <p:spPr/>
        <p:txBody>
          <a:bodyPr/>
          <a:lstStyle/>
          <a:p>
            <a:r>
              <a:rPr lang="zh-CN" altLang="en-US" dirty="0"/>
              <a:t>测试结果</a:t>
            </a:r>
          </a:p>
        </p:txBody>
      </p:sp>
      <p:pic>
        <p:nvPicPr>
          <p:cNvPr id="12" name="图片 11">
            <a:extLst>
              <a:ext uri="{FF2B5EF4-FFF2-40B4-BE49-F238E27FC236}">
                <a16:creationId xmlns:a16="http://schemas.microsoft.com/office/drawing/2014/main" id="{B934942C-1F41-495A-9C54-0A7729FAFD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142531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zh-CN" altLang="en-US" dirty="0"/>
              <a:t>研究背景与意义</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01</a:t>
            </a:r>
          </a:p>
        </p:txBody>
      </p:sp>
      <p:pic>
        <p:nvPicPr>
          <p:cNvPr id="5" name="图形 4">
            <a:extLst>
              <a:ext uri="{FF2B5EF4-FFF2-40B4-BE49-F238E27FC236}">
                <a16:creationId xmlns:a16="http://schemas.microsoft.com/office/drawing/2014/main" id="{D58EC540-C8A6-490D-B546-BC0C41A8BFA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408ABB30-7847-42FD-95FF-9B566117AB35}"/>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2981073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zh-CN" altLang="en-US" dirty="0"/>
              <a:t>性能对比分析</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a:t>
            </a:r>
            <a:r>
              <a:rPr lang="en-US" altLang="zh-CN" dirty="0"/>
              <a:t>4</a:t>
            </a:r>
            <a:endParaRPr lang="zh-CN" altLang="en-US" dirty="0"/>
          </a:p>
        </p:txBody>
      </p:sp>
      <p:pic>
        <p:nvPicPr>
          <p:cNvPr id="5" name="图形 4">
            <a:extLst>
              <a:ext uri="{FF2B5EF4-FFF2-40B4-BE49-F238E27FC236}">
                <a16:creationId xmlns:a16="http://schemas.microsoft.com/office/drawing/2014/main" id="{1FDE2EA5-D2B4-4273-BDAE-D8C3835D020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A77E5CC5-4D3C-40BA-9CA6-FC6B16652DA9}"/>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1093041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DA4A2FF-F8D4-4587-AADD-1248B847B7E3}"/>
              </a:ext>
            </a:extLst>
          </p:cNvPr>
          <p:cNvPicPr/>
          <p:nvPr/>
        </p:nvPicPr>
        <p:blipFill>
          <a:blip r:embed="rId3"/>
          <a:stretch>
            <a:fillRect/>
          </a:stretch>
        </p:blipFill>
        <p:spPr>
          <a:xfrm>
            <a:off x="1392001" y="1344924"/>
            <a:ext cx="10799999" cy="5513076"/>
          </a:xfrm>
          <a:prstGeom prst="rect">
            <a:avLst/>
          </a:prstGeom>
        </p:spPr>
      </p:pic>
      <p:sp>
        <p:nvSpPr>
          <p:cNvPr id="11" name="文本框 10">
            <a:extLst>
              <a:ext uri="{FF2B5EF4-FFF2-40B4-BE49-F238E27FC236}">
                <a16:creationId xmlns:a16="http://schemas.microsoft.com/office/drawing/2014/main" id="{9B2A9EB9-16DC-48E2-91D2-53386A75FD82}"/>
              </a:ext>
            </a:extLst>
          </p:cNvPr>
          <p:cNvSpPr txBox="1"/>
          <p:nvPr/>
        </p:nvSpPr>
        <p:spPr>
          <a:xfrm>
            <a:off x="194181" y="1392222"/>
            <a:ext cx="5853321" cy="20313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spcAft>
                <a:spcPts val="1500"/>
              </a:spcAft>
            </a:pPr>
            <a:r>
              <a:rPr lang="zh-CN" altLang="zh-CN" dirty="0">
                <a:solidFill>
                  <a:srgbClr val="0D0D0D"/>
                </a:solidFill>
                <a:effectLst/>
                <a:latin typeface="+mj-ea"/>
                <a:ea typeface="+mj-ea"/>
                <a:cs typeface="Segoe UI" panose="020B0502040204020203" pitchFamily="34" charset="0"/>
              </a:rPr>
              <a:t>在</a:t>
            </a:r>
            <a:r>
              <a:rPr lang="en-US" altLang="zh-CN" dirty="0" err="1">
                <a:solidFill>
                  <a:srgbClr val="0D0D0D"/>
                </a:solidFill>
                <a:effectLst/>
                <a:latin typeface="+mj-ea"/>
                <a:ea typeface="+mj-ea"/>
                <a:cs typeface="宋体" panose="02010600030101010101" pitchFamily="2" charset="-122"/>
              </a:rPr>
              <a:t>microbench</a:t>
            </a:r>
            <a:r>
              <a:rPr lang="zh-CN" altLang="zh-CN" dirty="0">
                <a:solidFill>
                  <a:srgbClr val="0D0D0D"/>
                </a:solidFill>
                <a:effectLst/>
                <a:latin typeface="+mj-ea"/>
                <a:ea typeface="+mj-ea"/>
                <a:cs typeface="Segoe UI" panose="020B0502040204020203" pitchFamily="34" charset="0"/>
              </a:rPr>
              <a:t>测试中，玄铁</a:t>
            </a:r>
            <a:r>
              <a:rPr lang="en-US" altLang="zh-CN" dirty="0">
                <a:solidFill>
                  <a:srgbClr val="0D0D0D"/>
                </a:solidFill>
                <a:effectLst/>
                <a:latin typeface="+mj-ea"/>
                <a:ea typeface="+mj-ea"/>
                <a:cs typeface="宋体" panose="02010600030101010101" pitchFamily="2" charset="-122"/>
              </a:rPr>
              <a:t>C906</a:t>
            </a:r>
            <a:r>
              <a:rPr lang="zh-CN" altLang="zh-CN" dirty="0">
                <a:solidFill>
                  <a:srgbClr val="0D0D0D"/>
                </a:solidFill>
                <a:effectLst/>
                <a:latin typeface="+mj-ea"/>
                <a:ea typeface="+mj-ea"/>
                <a:cs typeface="Segoe UI" panose="020B0502040204020203" pitchFamily="34" charset="0"/>
              </a:rPr>
              <a:t>与</a:t>
            </a:r>
            <a:r>
              <a:rPr lang="en-US" altLang="zh-CN" dirty="0">
                <a:solidFill>
                  <a:srgbClr val="0D0D0D"/>
                </a:solidFill>
                <a:effectLst/>
                <a:latin typeface="+mj-ea"/>
                <a:ea typeface="+mj-ea"/>
                <a:cs typeface="宋体" panose="02010600030101010101" pitchFamily="2" charset="-122"/>
              </a:rPr>
              <a:t>Intel Core i5-8500</a:t>
            </a:r>
            <a:r>
              <a:rPr lang="zh-CN" altLang="zh-CN" dirty="0">
                <a:solidFill>
                  <a:srgbClr val="0D0D0D"/>
                </a:solidFill>
                <a:effectLst/>
                <a:latin typeface="+mj-ea"/>
                <a:ea typeface="+mj-ea"/>
                <a:cs typeface="Segoe UI" panose="020B0502040204020203" pitchFamily="34" charset="0"/>
              </a:rPr>
              <a:t>进行了对比。测试结果显示，即使在单核性能上，</a:t>
            </a:r>
            <a:r>
              <a:rPr lang="en-US" altLang="zh-CN" dirty="0">
                <a:solidFill>
                  <a:srgbClr val="0D0D0D"/>
                </a:solidFill>
                <a:effectLst/>
                <a:latin typeface="+mj-ea"/>
                <a:ea typeface="+mj-ea"/>
                <a:cs typeface="宋体" panose="02010600030101010101" pitchFamily="2" charset="-122"/>
              </a:rPr>
              <a:t>RISC-V</a:t>
            </a:r>
            <a:r>
              <a:rPr lang="zh-CN" altLang="zh-CN" dirty="0">
                <a:solidFill>
                  <a:srgbClr val="0D0D0D"/>
                </a:solidFill>
                <a:effectLst/>
                <a:latin typeface="+mj-ea"/>
                <a:ea typeface="+mj-ea"/>
                <a:cs typeface="Segoe UI" panose="020B0502040204020203" pitchFamily="34" charset="0"/>
              </a:rPr>
              <a:t>平台处理器与</a:t>
            </a:r>
            <a:r>
              <a:rPr lang="en-US" altLang="zh-CN" dirty="0">
                <a:solidFill>
                  <a:srgbClr val="0D0D0D"/>
                </a:solidFill>
                <a:effectLst/>
                <a:latin typeface="+mj-ea"/>
                <a:ea typeface="+mj-ea"/>
                <a:cs typeface="宋体" panose="02010600030101010101" pitchFamily="2" charset="-122"/>
              </a:rPr>
              <a:t>X86_64</a:t>
            </a:r>
            <a:r>
              <a:rPr lang="zh-CN" altLang="zh-CN" dirty="0">
                <a:solidFill>
                  <a:schemeClr val="tx1">
                    <a:lumMod val="75000"/>
                    <a:lumOff val="25000"/>
                  </a:schemeClr>
                </a:solidFill>
                <a:latin typeface="+mj-ea"/>
                <a:ea typeface="+mj-ea"/>
                <a:cs typeface="+mn-ea"/>
              </a:rPr>
              <a:t>平台</a:t>
            </a:r>
            <a:r>
              <a:rPr lang="zh-CN" altLang="zh-CN" dirty="0">
                <a:solidFill>
                  <a:srgbClr val="0D0D0D"/>
                </a:solidFill>
                <a:effectLst/>
                <a:latin typeface="+mj-ea"/>
                <a:ea typeface="+mj-ea"/>
                <a:cs typeface="Segoe UI" panose="020B0502040204020203" pitchFamily="34" charset="0"/>
              </a:rPr>
              <a:t>处理器也存在显著差距。这种差距不仅仅是由于频率差异，更主要的是由于两种架构设计和实现工艺的不同。</a:t>
            </a:r>
            <a:r>
              <a:rPr lang="en-US" altLang="zh-CN" dirty="0">
                <a:solidFill>
                  <a:srgbClr val="0D0D0D"/>
                </a:solidFill>
                <a:effectLst/>
                <a:latin typeface="+mj-ea"/>
                <a:ea typeface="+mj-ea"/>
                <a:cs typeface="宋体" panose="02010600030101010101" pitchFamily="2" charset="-122"/>
              </a:rPr>
              <a:t>RISC-V</a:t>
            </a:r>
            <a:r>
              <a:rPr lang="zh-CN" altLang="zh-CN" dirty="0">
                <a:solidFill>
                  <a:srgbClr val="0D0D0D"/>
                </a:solidFill>
                <a:effectLst/>
                <a:latin typeface="+mj-ea"/>
                <a:ea typeface="+mj-ea"/>
                <a:cs typeface="Segoe UI" panose="020B0502040204020203" pitchFamily="34" charset="0"/>
              </a:rPr>
              <a:t>处理器的基础指令性能与</a:t>
            </a:r>
            <a:r>
              <a:rPr lang="en-US" altLang="zh-CN" dirty="0">
                <a:solidFill>
                  <a:srgbClr val="0D0D0D"/>
                </a:solidFill>
                <a:effectLst/>
                <a:latin typeface="+mj-ea"/>
                <a:ea typeface="+mj-ea"/>
                <a:cs typeface="宋体" panose="02010600030101010101" pitchFamily="2" charset="-122"/>
              </a:rPr>
              <a:t>X86_64</a:t>
            </a:r>
            <a:r>
              <a:rPr lang="zh-CN" altLang="zh-CN" dirty="0">
                <a:solidFill>
                  <a:srgbClr val="0D0D0D"/>
                </a:solidFill>
                <a:effectLst/>
                <a:latin typeface="+mj-ea"/>
                <a:ea typeface="+mj-ea"/>
                <a:cs typeface="Segoe UI" panose="020B0502040204020203" pitchFamily="34" charset="0"/>
              </a:rPr>
              <a:t>处理器相比，差异在</a:t>
            </a:r>
            <a:r>
              <a:rPr lang="en-US" altLang="zh-CN" dirty="0">
                <a:solidFill>
                  <a:srgbClr val="0D0D0D"/>
                </a:solidFill>
                <a:effectLst/>
                <a:latin typeface="+mj-ea"/>
                <a:ea typeface="+mj-ea"/>
                <a:cs typeface="宋体" panose="02010600030101010101" pitchFamily="2" charset="-122"/>
              </a:rPr>
              <a:t>4</a:t>
            </a:r>
            <a:r>
              <a:rPr lang="zh-CN" altLang="zh-CN" dirty="0">
                <a:solidFill>
                  <a:srgbClr val="0D0D0D"/>
                </a:solidFill>
                <a:effectLst/>
                <a:latin typeface="+mj-ea"/>
                <a:ea typeface="+mj-ea"/>
                <a:cs typeface="Segoe UI" panose="020B0502040204020203" pitchFamily="34" charset="0"/>
              </a:rPr>
              <a:t>到</a:t>
            </a:r>
            <a:r>
              <a:rPr lang="en-US" altLang="zh-CN" dirty="0">
                <a:solidFill>
                  <a:srgbClr val="0D0D0D"/>
                </a:solidFill>
                <a:effectLst/>
                <a:latin typeface="+mj-ea"/>
                <a:ea typeface="+mj-ea"/>
                <a:cs typeface="宋体" panose="02010600030101010101" pitchFamily="2" charset="-122"/>
              </a:rPr>
              <a:t>10</a:t>
            </a:r>
            <a:r>
              <a:rPr lang="zh-CN" altLang="zh-CN" dirty="0">
                <a:solidFill>
                  <a:srgbClr val="0D0D0D"/>
                </a:solidFill>
                <a:effectLst/>
                <a:latin typeface="+mj-ea"/>
                <a:ea typeface="+mj-ea"/>
                <a:cs typeface="Segoe UI" panose="020B0502040204020203" pitchFamily="34" charset="0"/>
              </a:rPr>
              <a:t>倍之间，即使在同等主频下，性能差距仍然明显（约</a:t>
            </a:r>
            <a:r>
              <a:rPr lang="en-US" altLang="zh-CN" dirty="0">
                <a:solidFill>
                  <a:srgbClr val="0D0D0D"/>
                </a:solidFill>
                <a:effectLst/>
                <a:latin typeface="+mj-ea"/>
                <a:ea typeface="+mj-ea"/>
                <a:cs typeface="宋体" panose="02010600030101010101" pitchFamily="2" charset="-122"/>
              </a:rPr>
              <a:t>2</a:t>
            </a:r>
            <a:r>
              <a:rPr lang="zh-CN" altLang="zh-CN" dirty="0">
                <a:solidFill>
                  <a:srgbClr val="0D0D0D"/>
                </a:solidFill>
                <a:effectLst/>
                <a:latin typeface="+mj-ea"/>
                <a:ea typeface="+mj-ea"/>
                <a:cs typeface="Segoe UI" panose="020B0502040204020203" pitchFamily="34" charset="0"/>
              </a:rPr>
              <a:t>到</a:t>
            </a:r>
            <a:r>
              <a:rPr lang="en-US" altLang="zh-CN" dirty="0">
                <a:solidFill>
                  <a:srgbClr val="0D0D0D"/>
                </a:solidFill>
                <a:effectLst/>
                <a:latin typeface="+mj-ea"/>
                <a:ea typeface="+mj-ea"/>
                <a:cs typeface="宋体" panose="02010600030101010101" pitchFamily="2" charset="-122"/>
              </a:rPr>
              <a:t>5</a:t>
            </a:r>
            <a:r>
              <a:rPr lang="zh-CN" altLang="zh-CN" dirty="0">
                <a:solidFill>
                  <a:srgbClr val="0D0D0D"/>
                </a:solidFill>
                <a:effectLst/>
                <a:latin typeface="+mj-ea"/>
                <a:ea typeface="+mj-ea"/>
                <a:cs typeface="Segoe UI" panose="020B0502040204020203" pitchFamily="34" charset="0"/>
              </a:rPr>
              <a:t>倍）。</a:t>
            </a:r>
            <a:endParaRPr lang="zh-CN" altLang="zh-CN" dirty="0">
              <a:effectLst/>
              <a:latin typeface="+mj-ea"/>
              <a:ea typeface="+mj-ea"/>
              <a:cs typeface="宋体" panose="02010600030101010101" pitchFamily="2" charset="-122"/>
            </a:endParaRPr>
          </a:p>
        </p:txBody>
      </p:sp>
      <p:sp>
        <p:nvSpPr>
          <p:cNvPr id="5" name="标题 2">
            <a:extLst>
              <a:ext uri="{FF2B5EF4-FFF2-40B4-BE49-F238E27FC236}">
                <a16:creationId xmlns:a16="http://schemas.microsoft.com/office/drawing/2014/main" id="{C056FF41-E2E0-4B7C-9D93-EC01B5F22247}"/>
              </a:ext>
            </a:extLst>
          </p:cNvPr>
          <p:cNvSpPr>
            <a:spLocks noGrp="1"/>
          </p:cNvSpPr>
          <p:nvPr>
            <p:ph type="title"/>
          </p:nvPr>
        </p:nvSpPr>
        <p:spPr>
          <a:xfrm>
            <a:off x="694800" y="360000"/>
            <a:ext cx="10800000" cy="720000"/>
          </a:xfrm>
        </p:spPr>
        <p:txBody>
          <a:bodyPr/>
          <a:lstStyle/>
          <a:p>
            <a:r>
              <a:rPr lang="zh-CN" altLang="en-US" dirty="0"/>
              <a:t>性能对比：与 </a:t>
            </a:r>
            <a:r>
              <a:rPr lang="en-US" altLang="zh-CN" dirty="0"/>
              <a:t>Intel Core i5-8500 </a:t>
            </a:r>
            <a:r>
              <a:rPr lang="zh-CN" altLang="en-US" dirty="0"/>
              <a:t>的对比</a:t>
            </a:r>
          </a:p>
        </p:txBody>
      </p:sp>
      <p:pic>
        <p:nvPicPr>
          <p:cNvPr id="6" name="图片 5">
            <a:extLst>
              <a:ext uri="{FF2B5EF4-FFF2-40B4-BE49-F238E27FC236}">
                <a16:creationId xmlns:a16="http://schemas.microsoft.com/office/drawing/2014/main" id="{47511863-C516-4B5A-9985-377F3A3B38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2511028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5D219D-1F1A-4833-8879-326063FF3015}"/>
              </a:ext>
            </a:extLst>
          </p:cNvPr>
          <p:cNvPicPr>
            <a:picLocks noChangeAspect="1"/>
          </p:cNvPicPr>
          <p:nvPr/>
        </p:nvPicPr>
        <p:blipFill rotWithShape="1">
          <a:blip r:embed="rId3"/>
          <a:srcRect t="2452" r="1438" b="2463"/>
          <a:stretch/>
        </p:blipFill>
        <p:spPr>
          <a:xfrm>
            <a:off x="0" y="2851159"/>
            <a:ext cx="7391400" cy="4006841"/>
          </a:xfrm>
          <a:prstGeom prst="rect">
            <a:avLst/>
          </a:prstGeom>
        </p:spPr>
      </p:pic>
      <p:sp>
        <p:nvSpPr>
          <p:cNvPr id="9" name="标题 2">
            <a:extLst>
              <a:ext uri="{FF2B5EF4-FFF2-40B4-BE49-F238E27FC236}">
                <a16:creationId xmlns:a16="http://schemas.microsoft.com/office/drawing/2014/main" id="{D3A8A770-AB0E-4909-95D6-8F81BA6D842D}"/>
              </a:ext>
            </a:extLst>
          </p:cNvPr>
          <p:cNvSpPr>
            <a:spLocks noGrp="1"/>
          </p:cNvSpPr>
          <p:nvPr>
            <p:ph type="title"/>
          </p:nvPr>
        </p:nvSpPr>
        <p:spPr>
          <a:xfrm>
            <a:off x="694800" y="360000"/>
            <a:ext cx="10800000" cy="720000"/>
          </a:xfrm>
        </p:spPr>
        <p:txBody>
          <a:bodyPr/>
          <a:lstStyle/>
          <a:p>
            <a:r>
              <a:rPr lang="zh-CN" altLang="en-US" dirty="0"/>
              <a:t>性能对比：与 </a:t>
            </a:r>
            <a:r>
              <a:rPr lang="en-US" altLang="zh-CN" dirty="0"/>
              <a:t>Intel Core i7-4770HQ </a:t>
            </a:r>
            <a:r>
              <a:rPr lang="zh-CN" altLang="en-US" dirty="0"/>
              <a:t>的对比</a:t>
            </a:r>
          </a:p>
        </p:txBody>
      </p:sp>
      <p:pic>
        <p:nvPicPr>
          <p:cNvPr id="10" name="图片 9">
            <a:extLst>
              <a:ext uri="{FF2B5EF4-FFF2-40B4-BE49-F238E27FC236}">
                <a16:creationId xmlns:a16="http://schemas.microsoft.com/office/drawing/2014/main" id="{28B110AF-08B8-4903-B4EB-EDCD036C086F}"/>
              </a:ext>
            </a:extLst>
          </p:cNvPr>
          <p:cNvPicPr/>
          <p:nvPr/>
        </p:nvPicPr>
        <p:blipFill rotWithShape="1">
          <a:blip r:embed="rId4">
            <a:extLst>
              <a:ext uri="{28A0092B-C50C-407E-A947-70E740481C1C}">
                <a14:useLocalDpi xmlns:a14="http://schemas.microsoft.com/office/drawing/2010/main" val="0"/>
              </a:ext>
            </a:extLst>
          </a:blip>
          <a:srcRect l="1305" t="3426" r="40118"/>
          <a:stretch/>
        </p:blipFill>
        <p:spPr>
          <a:xfrm>
            <a:off x="7391400" y="1591733"/>
            <a:ext cx="4800600" cy="5266267"/>
          </a:xfrm>
          <a:prstGeom prst="rect">
            <a:avLst/>
          </a:prstGeom>
        </p:spPr>
      </p:pic>
      <p:sp>
        <p:nvSpPr>
          <p:cNvPr id="11" name="文本框 10">
            <a:extLst>
              <a:ext uri="{FF2B5EF4-FFF2-40B4-BE49-F238E27FC236}">
                <a16:creationId xmlns:a16="http://schemas.microsoft.com/office/drawing/2014/main" id="{9B2A9EB9-16DC-48E2-91D2-53386A75FD82}"/>
              </a:ext>
            </a:extLst>
          </p:cNvPr>
          <p:cNvSpPr txBox="1"/>
          <p:nvPr/>
        </p:nvSpPr>
        <p:spPr>
          <a:xfrm>
            <a:off x="355600" y="1226915"/>
            <a:ext cx="4563534" cy="1477328"/>
          </a:xfrm>
          <a:prstGeom prst="rect">
            <a:avLst/>
          </a:prstGeom>
          <a:noFill/>
        </p:spPr>
        <p:txBody>
          <a:bodyPr wrap="square">
            <a:spAutoFit/>
          </a:bodyPr>
          <a:lstStyle/>
          <a:p>
            <a:pPr algn="just">
              <a:spcAft>
                <a:spcPts val="1500"/>
              </a:spcAft>
            </a:pPr>
            <a:r>
              <a:rPr lang="en-US" altLang="zh-CN" dirty="0" err="1">
                <a:solidFill>
                  <a:srgbClr val="0D0D0D"/>
                </a:solidFill>
                <a:latin typeface="+mj-ea"/>
                <a:ea typeface="+mj-ea"/>
                <a:cs typeface="Segoe UI" panose="020B0502040204020203" pitchFamily="34" charset="0"/>
              </a:rPr>
              <a:t>UnixBench</a:t>
            </a:r>
            <a:r>
              <a:rPr lang="zh-CN" altLang="en-US" dirty="0">
                <a:solidFill>
                  <a:srgbClr val="0D0D0D"/>
                </a:solidFill>
                <a:latin typeface="+mj-ea"/>
                <a:ea typeface="+mj-ea"/>
                <a:cs typeface="Segoe UI" panose="020B0502040204020203" pitchFamily="34" charset="0"/>
              </a:rPr>
              <a:t>和大规模矩阵计算程序的测试结果进一步证明了这一点。即使在多核和复杂任务的处理上，玄铁</a:t>
            </a:r>
            <a:r>
              <a:rPr lang="en-US" altLang="zh-CN" dirty="0">
                <a:solidFill>
                  <a:srgbClr val="0D0D0D"/>
                </a:solidFill>
                <a:latin typeface="+mj-ea"/>
                <a:ea typeface="+mj-ea"/>
                <a:cs typeface="Segoe UI" panose="020B0502040204020203" pitchFamily="34" charset="0"/>
              </a:rPr>
              <a:t>C906</a:t>
            </a:r>
            <a:r>
              <a:rPr lang="zh-CN" altLang="en-US" dirty="0">
                <a:solidFill>
                  <a:srgbClr val="0D0D0D"/>
                </a:solidFill>
                <a:latin typeface="+mj-ea"/>
                <a:ea typeface="+mj-ea"/>
                <a:cs typeface="Segoe UI" panose="020B0502040204020203" pitchFamily="34" charset="0"/>
              </a:rPr>
              <a:t>也无法与</a:t>
            </a:r>
            <a:r>
              <a:rPr lang="en-US" altLang="zh-CN" dirty="0">
                <a:solidFill>
                  <a:srgbClr val="0D0D0D"/>
                </a:solidFill>
                <a:latin typeface="+mj-ea"/>
                <a:ea typeface="+mj-ea"/>
                <a:cs typeface="Segoe UI" panose="020B0502040204020203" pitchFamily="34" charset="0"/>
              </a:rPr>
              <a:t>Intel Core i7-4770HQ</a:t>
            </a:r>
            <a:r>
              <a:rPr lang="zh-CN" altLang="en-US" dirty="0">
                <a:solidFill>
                  <a:srgbClr val="0D0D0D"/>
                </a:solidFill>
                <a:latin typeface="+mj-ea"/>
                <a:ea typeface="+mj-ea"/>
                <a:cs typeface="Segoe UI" panose="020B0502040204020203" pitchFamily="34" charset="0"/>
              </a:rPr>
              <a:t>媲美。性能差距主要体现在多任务处理</a:t>
            </a:r>
            <a:r>
              <a:rPr lang="zh-CN" altLang="en-US" dirty="0">
                <a:solidFill>
                  <a:srgbClr val="0D0D0D"/>
                </a:solidFill>
                <a:effectLst/>
                <a:latin typeface="+mj-ea"/>
                <a:ea typeface="+mj-ea"/>
                <a:cs typeface="Segoe UI" panose="020B0502040204020203" pitchFamily="34" charset="0"/>
              </a:rPr>
              <a:t>、内存带宽和浮点计算能力上。</a:t>
            </a:r>
            <a:endParaRPr lang="zh-CN" altLang="zh-CN" dirty="0">
              <a:effectLst/>
              <a:latin typeface="+mj-ea"/>
              <a:ea typeface="+mj-ea"/>
              <a:cs typeface="宋体" panose="02010600030101010101" pitchFamily="2" charset="-122"/>
            </a:endParaRPr>
          </a:p>
        </p:txBody>
      </p:sp>
      <p:pic>
        <p:nvPicPr>
          <p:cNvPr id="5" name="图片 4">
            <a:extLst>
              <a:ext uri="{FF2B5EF4-FFF2-40B4-BE49-F238E27FC236}">
                <a16:creationId xmlns:a16="http://schemas.microsoft.com/office/drawing/2014/main" id="{ACE76C09-7369-4186-B130-A6D98C95F864}"/>
              </a:ext>
            </a:extLst>
          </p:cNvPr>
          <p:cNvPicPr/>
          <p:nvPr/>
        </p:nvPicPr>
        <p:blipFill rotWithShape="1">
          <a:blip r:embed="rId5"/>
          <a:srcRect l="1882" t="10739" r="77163" b="10232"/>
          <a:stretch/>
        </p:blipFill>
        <p:spPr>
          <a:xfrm>
            <a:off x="5274733" y="1594046"/>
            <a:ext cx="2015067" cy="1530154"/>
          </a:xfrm>
          <a:prstGeom prst="rect">
            <a:avLst/>
          </a:prstGeom>
        </p:spPr>
      </p:pic>
      <p:pic>
        <p:nvPicPr>
          <p:cNvPr id="12" name="图片 11">
            <a:extLst>
              <a:ext uri="{FF2B5EF4-FFF2-40B4-BE49-F238E27FC236}">
                <a16:creationId xmlns:a16="http://schemas.microsoft.com/office/drawing/2014/main" id="{CE3D7C13-A7CD-4277-8B6B-AECECBF836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88910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zh-CN" altLang="en-US" dirty="0"/>
              <a:t>玄铁 </a:t>
            </a:r>
            <a:r>
              <a:rPr lang="en-US" altLang="zh-CN" dirty="0"/>
              <a:t>C906 </a:t>
            </a:r>
            <a:r>
              <a:rPr lang="zh-CN" altLang="en-US" dirty="0"/>
              <a:t>和 </a:t>
            </a:r>
            <a:r>
              <a:rPr lang="en-US" altLang="zh-CN" dirty="0"/>
              <a:t>RISC-V </a:t>
            </a:r>
            <a:r>
              <a:rPr lang="zh-CN" altLang="en-US" dirty="0"/>
              <a:t>架构性能分析</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a:t>
            </a:r>
            <a:r>
              <a:rPr lang="en-US" altLang="zh-CN" dirty="0"/>
              <a:t>5</a:t>
            </a:r>
            <a:endParaRPr lang="zh-CN" altLang="en-US" dirty="0"/>
          </a:p>
        </p:txBody>
      </p:sp>
      <p:pic>
        <p:nvPicPr>
          <p:cNvPr id="5" name="图形 4">
            <a:extLst>
              <a:ext uri="{FF2B5EF4-FFF2-40B4-BE49-F238E27FC236}">
                <a16:creationId xmlns:a16="http://schemas.microsoft.com/office/drawing/2014/main" id="{1F02247B-6922-4D87-B16C-8CC49241E74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CEE4A37A-7128-4D08-B35D-EDD7CC251E24}"/>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1637431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C0B435B-5004-4DCF-BEB7-941E204AF293}"/>
              </a:ext>
            </a:extLst>
          </p:cNvPr>
          <p:cNvSpPr>
            <a:spLocks noGrp="1"/>
          </p:cNvSpPr>
          <p:nvPr>
            <p:ph type="title"/>
          </p:nvPr>
        </p:nvSpPr>
        <p:spPr/>
        <p:txBody>
          <a:bodyPr/>
          <a:lstStyle/>
          <a:p>
            <a:r>
              <a:rPr lang="zh-CN" altLang="en-US" dirty="0"/>
              <a:t>玄铁 </a:t>
            </a:r>
            <a:r>
              <a:rPr lang="en-US" altLang="zh-CN" dirty="0"/>
              <a:t>C906 </a:t>
            </a:r>
            <a:r>
              <a:rPr lang="zh-CN" altLang="en-US" dirty="0"/>
              <a:t>处理器的优势和劣势</a:t>
            </a:r>
          </a:p>
        </p:txBody>
      </p:sp>
      <p:pic>
        <p:nvPicPr>
          <p:cNvPr id="6" name="图片 5">
            <a:extLst>
              <a:ext uri="{FF2B5EF4-FFF2-40B4-BE49-F238E27FC236}">
                <a16:creationId xmlns:a16="http://schemas.microsoft.com/office/drawing/2014/main" id="{C31DC63A-B6A4-4915-9AD3-EFEA6C68B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grpSp>
        <p:nvGrpSpPr>
          <p:cNvPr id="2" name="组合 1">
            <a:extLst>
              <a:ext uri="{FF2B5EF4-FFF2-40B4-BE49-F238E27FC236}">
                <a16:creationId xmlns:a16="http://schemas.microsoft.com/office/drawing/2014/main" id="{23917B98-429E-48DF-A2E0-8E4DAA3EA1F9}"/>
              </a:ext>
            </a:extLst>
          </p:cNvPr>
          <p:cNvGrpSpPr/>
          <p:nvPr/>
        </p:nvGrpSpPr>
        <p:grpSpPr>
          <a:xfrm>
            <a:off x="1781884" y="1493695"/>
            <a:ext cx="9435927" cy="781050"/>
            <a:chOff x="554740" y="1350440"/>
            <a:chExt cx="9435927" cy="781050"/>
          </a:xfrm>
        </p:grpSpPr>
        <p:sp>
          <p:nvSpPr>
            <p:cNvPr id="5" name="矩形: 圆角 4">
              <a:extLst>
                <a:ext uri="{FF2B5EF4-FFF2-40B4-BE49-F238E27FC236}">
                  <a16:creationId xmlns:a16="http://schemas.microsoft.com/office/drawing/2014/main" id="{A62F2C4A-3639-4AEE-91BD-1C8082629E1E}"/>
                </a:ext>
              </a:extLst>
            </p:cNvPr>
            <p:cNvSpPr/>
            <p:nvPr/>
          </p:nvSpPr>
          <p:spPr>
            <a:xfrm>
              <a:off x="2521388" y="1350440"/>
              <a:ext cx="7469279"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just"/>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玄铁</a:t>
              </a:r>
              <a:r>
                <a:rPr kumimoji="0"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C906</a:t>
              </a:r>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基于</a:t>
              </a:r>
              <a:r>
                <a:rPr kumimoji="0"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RISC-V</a:t>
              </a:r>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开源指令集，这为处理器的定制化和适应性提供了极大的灵活性。企业可以根据自身需求定制专有的指令集，优化特定应用的性能。</a:t>
              </a:r>
              <a:endParaRPr kumimoji="0" 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endParaRPr>
            </a:p>
          </p:txBody>
        </p:sp>
        <p:sp>
          <p:nvSpPr>
            <p:cNvPr id="7" name="矩形: 圆角 6">
              <a:extLst>
                <a:ext uri="{FF2B5EF4-FFF2-40B4-BE49-F238E27FC236}">
                  <a16:creationId xmlns:a16="http://schemas.microsoft.com/office/drawing/2014/main" id="{29BEA1AD-F3A6-4334-8529-350E14305DE7}"/>
                </a:ext>
              </a:extLst>
            </p:cNvPr>
            <p:cNvSpPr/>
            <p:nvPr/>
          </p:nvSpPr>
          <p:spPr>
            <a:xfrm>
              <a:off x="554740" y="1350440"/>
              <a:ext cx="2161465"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Arial" panose="020B0604020202020204" pitchFamily="34" charset="0"/>
                  <a:ea typeface="微软雅黑" panose="020B0503020204020204" pitchFamily="34" charset="-122"/>
                </a:rPr>
                <a:t>开源架构</a:t>
              </a:r>
              <a:endParaRPr lang="en-US" altLang="zh-CN" sz="2200" b="1" dirty="0">
                <a:latin typeface="Arial" panose="020B0604020202020204" pitchFamily="34" charset="0"/>
                <a:ea typeface="微软雅黑" panose="020B0503020204020204" pitchFamily="34" charset="-122"/>
              </a:endParaRPr>
            </a:p>
          </p:txBody>
        </p:sp>
      </p:grpSp>
      <p:grpSp>
        <p:nvGrpSpPr>
          <p:cNvPr id="18" name="组合 17">
            <a:extLst>
              <a:ext uri="{FF2B5EF4-FFF2-40B4-BE49-F238E27FC236}">
                <a16:creationId xmlns:a16="http://schemas.microsoft.com/office/drawing/2014/main" id="{6CC2EA68-F914-44B6-9F9B-32B7B03FAC70}"/>
              </a:ext>
            </a:extLst>
          </p:cNvPr>
          <p:cNvGrpSpPr/>
          <p:nvPr/>
        </p:nvGrpSpPr>
        <p:grpSpPr>
          <a:xfrm>
            <a:off x="1750134" y="4634848"/>
            <a:ext cx="9435927" cy="781050"/>
            <a:chOff x="522990" y="4614340"/>
            <a:chExt cx="9435927" cy="781050"/>
          </a:xfrm>
        </p:grpSpPr>
        <p:sp>
          <p:nvSpPr>
            <p:cNvPr id="8" name="矩形: 圆角 7">
              <a:extLst>
                <a:ext uri="{FF2B5EF4-FFF2-40B4-BE49-F238E27FC236}">
                  <a16:creationId xmlns:a16="http://schemas.microsoft.com/office/drawing/2014/main" id="{1EF04973-6AE6-4F40-86D2-53600459CE06}"/>
                </a:ext>
              </a:extLst>
            </p:cNvPr>
            <p:cNvSpPr/>
            <p:nvPr/>
          </p:nvSpPr>
          <p:spPr>
            <a:xfrm>
              <a:off x="2489638" y="4614340"/>
              <a:ext cx="7469279"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just"/>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如测试结果所示，玄铁</a:t>
              </a:r>
              <a:r>
                <a:rPr kumimoji="0"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C906</a:t>
              </a:r>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在处理高复杂度任务时的性能与主流</a:t>
              </a:r>
              <a:r>
                <a:rPr kumimoji="0"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x86</a:t>
              </a:r>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和</a:t>
              </a:r>
              <a:r>
                <a:rPr kumimoji="0"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ARM</a:t>
              </a:r>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架构有明显差距，特别是在多任务处理和高性能计算方面。</a:t>
              </a:r>
              <a:endParaRPr kumimoji="0" 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endParaRPr>
            </a:p>
          </p:txBody>
        </p:sp>
        <p:sp>
          <p:nvSpPr>
            <p:cNvPr id="10" name="矩形: 圆角 9">
              <a:extLst>
                <a:ext uri="{FF2B5EF4-FFF2-40B4-BE49-F238E27FC236}">
                  <a16:creationId xmlns:a16="http://schemas.microsoft.com/office/drawing/2014/main" id="{507202ED-C361-4804-BA1A-C04914A420B9}"/>
                </a:ext>
              </a:extLst>
            </p:cNvPr>
            <p:cNvSpPr/>
            <p:nvPr/>
          </p:nvSpPr>
          <p:spPr>
            <a:xfrm>
              <a:off x="522990" y="4614340"/>
              <a:ext cx="2161465"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Arial" panose="020B0604020202020204" pitchFamily="34" charset="0"/>
                  <a:ea typeface="微软雅黑" panose="020B0503020204020204" pitchFamily="34" charset="-122"/>
                </a:rPr>
                <a:t>性能差距</a:t>
              </a:r>
              <a:endParaRPr lang="en-US" altLang="zh-CN" sz="2200" b="1" dirty="0">
                <a:latin typeface="Arial" panose="020B0604020202020204" pitchFamily="34" charset="0"/>
                <a:ea typeface="微软雅黑" panose="020B0503020204020204" pitchFamily="34" charset="-122"/>
              </a:endParaRPr>
            </a:p>
          </p:txBody>
        </p:sp>
      </p:grpSp>
      <p:grpSp>
        <p:nvGrpSpPr>
          <p:cNvPr id="4" name="组合 3">
            <a:extLst>
              <a:ext uri="{FF2B5EF4-FFF2-40B4-BE49-F238E27FC236}">
                <a16:creationId xmlns:a16="http://schemas.microsoft.com/office/drawing/2014/main" id="{9E7B5215-F2AB-4939-829C-BBF76117C25E}"/>
              </a:ext>
            </a:extLst>
          </p:cNvPr>
          <p:cNvGrpSpPr/>
          <p:nvPr/>
        </p:nvGrpSpPr>
        <p:grpSpPr>
          <a:xfrm>
            <a:off x="1781884" y="2540746"/>
            <a:ext cx="9435927" cy="781050"/>
            <a:chOff x="554740" y="2417999"/>
            <a:chExt cx="9435927" cy="781050"/>
          </a:xfrm>
        </p:grpSpPr>
        <p:sp>
          <p:nvSpPr>
            <p:cNvPr id="11" name="矩形: 圆角 10">
              <a:extLst>
                <a:ext uri="{FF2B5EF4-FFF2-40B4-BE49-F238E27FC236}">
                  <a16:creationId xmlns:a16="http://schemas.microsoft.com/office/drawing/2014/main" id="{D3137E99-DC33-4DB1-B291-3775D90026BB}"/>
                </a:ext>
              </a:extLst>
            </p:cNvPr>
            <p:cNvSpPr/>
            <p:nvPr/>
          </p:nvSpPr>
          <p:spPr>
            <a:xfrm>
              <a:off x="2521388" y="2417999"/>
              <a:ext cx="7469279"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just"/>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由于不需支付高昂的授权费用，以及采用开放的设计和生产生态系统，玄铁</a:t>
              </a:r>
              <a:r>
                <a:rPr kumimoji="0"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C906</a:t>
              </a:r>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的生产成本相对较低。</a:t>
              </a:r>
              <a:endParaRPr kumimoji="0" 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endParaRPr>
            </a:p>
          </p:txBody>
        </p:sp>
        <p:sp>
          <p:nvSpPr>
            <p:cNvPr id="12" name="矩形: 圆角 11">
              <a:extLst>
                <a:ext uri="{FF2B5EF4-FFF2-40B4-BE49-F238E27FC236}">
                  <a16:creationId xmlns:a16="http://schemas.microsoft.com/office/drawing/2014/main" id="{F24A6CB7-89DB-4C2B-AB25-03A19FB92CEC}"/>
                </a:ext>
              </a:extLst>
            </p:cNvPr>
            <p:cNvSpPr/>
            <p:nvPr/>
          </p:nvSpPr>
          <p:spPr>
            <a:xfrm>
              <a:off x="554740" y="2417999"/>
              <a:ext cx="2161465"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Arial" panose="020B0604020202020204" pitchFamily="34" charset="0"/>
                  <a:ea typeface="微软雅黑" panose="020B0503020204020204" pitchFamily="34" charset="-122"/>
                </a:rPr>
                <a:t>成本效益</a:t>
              </a:r>
              <a:endParaRPr lang="en-US" altLang="zh-CN" sz="2200" b="1" dirty="0">
                <a:latin typeface="Arial" panose="020B0604020202020204" pitchFamily="34" charset="0"/>
                <a:ea typeface="微软雅黑" panose="020B0503020204020204" pitchFamily="34" charset="-122"/>
              </a:endParaRPr>
            </a:p>
          </p:txBody>
        </p:sp>
      </p:grpSp>
      <p:grpSp>
        <p:nvGrpSpPr>
          <p:cNvPr id="19" name="组合 18">
            <a:extLst>
              <a:ext uri="{FF2B5EF4-FFF2-40B4-BE49-F238E27FC236}">
                <a16:creationId xmlns:a16="http://schemas.microsoft.com/office/drawing/2014/main" id="{89FA3846-6674-4D68-BC59-844FFBAD33DE}"/>
              </a:ext>
            </a:extLst>
          </p:cNvPr>
          <p:cNvGrpSpPr/>
          <p:nvPr/>
        </p:nvGrpSpPr>
        <p:grpSpPr>
          <a:xfrm>
            <a:off x="1750134" y="5681899"/>
            <a:ext cx="9435927" cy="781050"/>
            <a:chOff x="522990" y="5681899"/>
            <a:chExt cx="9435927" cy="781050"/>
          </a:xfrm>
        </p:grpSpPr>
        <p:sp>
          <p:nvSpPr>
            <p:cNvPr id="13" name="矩形: 圆角 12">
              <a:extLst>
                <a:ext uri="{FF2B5EF4-FFF2-40B4-BE49-F238E27FC236}">
                  <a16:creationId xmlns:a16="http://schemas.microsoft.com/office/drawing/2014/main" id="{158E9B91-7B18-4704-A93F-0BADC0EDE68F}"/>
                </a:ext>
              </a:extLst>
            </p:cNvPr>
            <p:cNvSpPr/>
            <p:nvPr/>
          </p:nvSpPr>
          <p:spPr>
            <a:xfrm>
              <a:off x="2489638" y="5681899"/>
              <a:ext cx="7469279"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just"/>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尽管</a:t>
              </a:r>
              <a:r>
                <a:rPr kumimoji="0"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RISC-V</a:t>
              </a:r>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社区正在快速发展，但与成熟的</a:t>
              </a:r>
              <a:r>
                <a:rPr kumimoji="0"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x86</a:t>
              </a:r>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和</a:t>
              </a:r>
              <a:r>
                <a:rPr kumimoji="0"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ARM</a:t>
              </a:r>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生态相比，其支持的软件和工具仍相对较少，这可能限制了其在某些高端应用的广泛采用。</a:t>
              </a:r>
              <a:endParaRPr kumimoji="0" 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endParaRPr>
            </a:p>
          </p:txBody>
        </p:sp>
        <p:sp>
          <p:nvSpPr>
            <p:cNvPr id="14" name="矩形: 圆角 13">
              <a:extLst>
                <a:ext uri="{FF2B5EF4-FFF2-40B4-BE49-F238E27FC236}">
                  <a16:creationId xmlns:a16="http://schemas.microsoft.com/office/drawing/2014/main" id="{51959D6D-105F-4758-BAD8-9646780FE8FF}"/>
                </a:ext>
              </a:extLst>
            </p:cNvPr>
            <p:cNvSpPr/>
            <p:nvPr/>
          </p:nvSpPr>
          <p:spPr>
            <a:xfrm>
              <a:off x="522990" y="5681899"/>
              <a:ext cx="2161465"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Arial" panose="020B0604020202020204" pitchFamily="34" charset="0"/>
                  <a:ea typeface="微软雅黑" panose="020B0503020204020204" pitchFamily="34" charset="-122"/>
                </a:rPr>
                <a:t>生态系统支持</a:t>
              </a:r>
              <a:endParaRPr lang="en-US" altLang="zh-CN" sz="2200" b="1" dirty="0">
                <a:latin typeface="Arial" panose="020B0604020202020204" pitchFamily="34" charset="0"/>
                <a:ea typeface="微软雅黑" panose="020B0503020204020204" pitchFamily="34" charset="-122"/>
              </a:endParaRPr>
            </a:p>
          </p:txBody>
        </p:sp>
      </p:grpSp>
      <p:grpSp>
        <p:nvGrpSpPr>
          <p:cNvPr id="17" name="组合 16">
            <a:extLst>
              <a:ext uri="{FF2B5EF4-FFF2-40B4-BE49-F238E27FC236}">
                <a16:creationId xmlns:a16="http://schemas.microsoft.com/office/drawing/2014/main" id="{C2D0A84B-9C9A-4749-8FA6-66E1C040D54E}"/>
              </a:ext>
            </a:extLst>
          </p:cNvPr>
          <p:cNvGrpSpPr/>
          <p:nvPr/>
        </p:nvGrpSpPr>
        <p:grpSpPr>
          <a:xfrm>
            <a:off x="1781884" y="3587797"/>
            <a:ext cx="9435927" cy="781050"/>
            <a:chOff x="554740" y="3485558"/>
            <a:chExt cx="9435927" cy="781050"/>
          </a:xfrm>
        </p:grpSpPr>
        <p:sp>
          <p:nvSpPr>
            <p:cNvPr id="15" name="矩形: 圆角 14">
              <a:extLst>
                <a:ext uri="{FF2B5EF4-FFF2-40B4-BE49-F238E27FC236}">
                  <a16:creationId xmlns:a16="http://schemas.microsoft.com/office/drawing/2014/main" id="{2E917685-B1CC-43C0-BAC2-8C1F13FB3432}"/>
                </a:ext>
              </a:extLst>
            </p:cNvPr>
            <p:cNvSpPr/>
            <p:nvPr/>
          </p:nvSpPr>
          <p:spPr>
            <a:xfrm>
              <a:off x="2521388" y="3485558"/>
              <a:ext cx="7469279" cy="781050"/>
            </a:xfrm>
            <a:prstGeom prst="roundRect">
              <a:avLst>
                <a:gd name="adj" fmla="val 50000"/>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gn="just"/>
              <a:r>
                <a:rPr kumimoji="0"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RISC-V</a:t>
              </a:r>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处理器如玄铁</a:t>
              </a:r>
              <a:r>
                <a:rPr kumimoji="0" lang="en-US" altLang="zh-CN"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C906</a:t>
              </a:r>
              <a:r>
                <a:rPr kumimoji="0" lang="zh-CN" alt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rPr>
                <a:t>通常设计为低功耗设备，适合在电源受限的环境中使用，如物联网设备。</a:t>
              </a:r>
              <a:endParaRPr kumimoji="0" lang="en-US" sz="16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endParaRPr>
            </a:p>
          </p:txBody>
        </p:sp>
        <p:sp>
          <p:nvSpPr>
            <p:cNvPr id="16" name="矩形: 圆角 15">
              <a:extLst>
                <a:ext uri="{FF2B5EF4-FFF2-40B4-BE49-F238E27FC236}">
                  <a16:creationId xmlns:a16="http://schemas.microsoft.com/office/drawing/2014/main" id="{32BCD638-1CC1-42BD-82FE-E9FFED0958F2}"/>
                </a:ext>
              </a:extLst>
            </p:cNvPr>
            <p:cNvSpPr/>
            <p:nvPr/>
          </p:nvSpPr>
          <p:spPr>
            <a:xfrm>
              <a:off x="554740" y="3485558"/>
              <a:ext cx="2161465" cy="7810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Arial" panose="020B0604020202020204" pitchFamily="34" charset="0"/>
                  <a:ea typeface="微软雅黑" panose="020B0503020204020204" pitchFamily="34" charset="-122"/>
                </a:rPr>
                <a:t>低功耗</a:t>
              </a:r>
              <a:endParaRPr lang="en-US" altLang="zh-CN" sz="2200" b="1" dirty="0">
                <a:latin typeface="Arial" panose="020B0604020202020204" pitchFamily="34" charset="0"/>
                <a:ea typeface="微软雅黑" panose="020B0503020204020204" pitchFamily="34" charset="-122"/>
              </a:endParaRPr>
            </a:p>
          </p:txBody>
        </p:sp>
      </p:grpSp>
      <p:sp>
        <p:nvSpPr>
          <p:cNvPr id="20" name="矩形: 圆角 19">
            <a:extLst>
              <a:ext uri="{FF2B5EF4-FFF2-40B4-BE49-F238E27FC236}">
                <a16:creationId xmlns:a16="http://schemas.microsoft.com/office/drawing/2014/main" id="{E2027F35-629E-46CF-AC91-23268C58C871}"/>
              </a:ext>
            </a:extLst>
          </p:cNvPr>
          <p:cNvSpPr/>
          <p:nvPr/>
        </p:nvSpPr>
        <p:spPr>
          <a:xfrm>
            <a:off x="913877" y="1493695"/>
            <a:ext cx="554740" cy="287515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Arial" panose="020B0604020202020204" pitchFamily="34" charset="0"/>
                <a:ea typeface="微软雅黑" panose="020B0503020204020204" pitchFamily="34" charset="-122"/>
              </a:rPr>
              <a:t>优势</a:t>
            </a:r>
            <a:endParaRPr lang="en-US" altLang="zh-CN" sz="2200" b="1" dirty="0">
              <a:latin typeface="Arial" panose="020B0604020202020204" pitchFamily="34" charset="0"/>
              <a:ea typeface="微软雅黑" panose="020B0503020204020204" pitchFamily="34" charset="-122"/>
            </a:endParaRPr>
          </a:p>
        </p:txBody>
      </p:sp>
      <p:sp>
        <p:nvSpPr>
          <p:cNvPr id="21" name="矩形: 圆角 20">
            <a:extLst>
              <a:ext uri="{FF2B5EF4-FFF2-40B4-BE49-F238E27FC236}">
                <a16:creationId xmlns:a16="http://schemas.microsoft.com/office/drawing/2014/main" id="{929A55AB-FC0B-4C00-9F0E-F561A2F77D08}"/>
              </a:ext>
            </a:extLst>
          </p:cNvPr>
          <p:cNvSpPr/>
          <p:nvPr/>
        </p:nvSpPr>
        <p:spPr>
          <a:xfrm>
            <a:off x="913875" y="4634848"/>
            <a:ext cx="554741" cy="186315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Arial" panose="020B0604020202020204" pitchFamily="34" charset="0"/>
                <a:ea typeface="微软雅黑" panose="020B0503020204020204" pitchFamily="34" charset="-122"/>
              </a:rPr>
              <a:t>劣势</a:t>
            </a:r>
            <a:endParaRPr lang="en-US" altLang="zh-CN" sz="2200" b="1" dirty="0">
              <a:latin typeface="Arial" panose="020B0604020202020204"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3191594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93D4C22-5A7A-48B1-8BB1-1CFDACE1A0EF}"/>
              </a:ext>
            </a:extLst>
          </p:cNvPr>
          <p:cNvSpPr txBox="1"/>
          <p:nvPr/>
        </p:nvSpPr>
        <p:spPr>
          <a:xfrm>
            <a:off x="694800" y="1542164"/>
            <a:ext cx="10800000" cy="4715522"/>
          </a:xfrm>
          <a:prstGeom prst="rect">
            <a:avLst/>
          </a:prstGeom>
          <a:noFill/>
        </p:spPr>
        <p:txBody>
          <a:bodyPr wrap="square">
            <a:spAutoFit/>
          </a:bodyPr>
          <a:lstStyle/>
          <a:p>
            <a:pPr lvl="0" algn="just">
              <a:lnSpc>
                <a:spcPct val="150000"/>
              </a:lnSpc>
              <a:spcBef>
                <a:spcPts val="1000"/>
              </a:spcBef>
              <a:spcAft>
                <a:spcPts val="1000"/>
              </a:spcAft>
              <a:tabLst>
                <a:tab pos="457200" algn="l"/>
              </a:tabLst>
            </a:pPr>
            <a:r>
              <a:rPr lang="en-US" altLang="zh-CN" sz="2400" dirty="0">
                <a:solidFill>
                  <a:srgbClr val="0D0D0D"/>
                </a:solidFill>
                <a:latin typeface="+mj-ea"/>
                <a:ea typeface="+mj-ea"/>
                <a:cs typeface="Segoe UI" panose="020B0502040204020203" pitchFamily="34" charset="0"/>
              </a:rPr>
              <a:t>RISC-V</a:t>
            </a:r>
            <a:r>
              <a:rPr lang="zh-CN" altLang="en-US" sz="2400" dirty="0">
                <a:solidFill>
                  <a:srgbClr val="0D0D0D"/>
                </a:solidFill>
                <a:latin typeface="+mj-ea"/>
                <a:ea typeface="+mj-ea"/>
                <a:cs typeface="Segoe UI" panose="020B0502040204020203" pitchFamily="34" charset="0"/>
              </a:rPr>
              <a:t>架构处理器在多个领域显示出强大的潜力，特别是在低功耗、高定制性的应用场景中表现突出。然而，对于需要高度计算性能的应用，如服务器和高性能计算平台，</a:t>
            </a:r>
            <a:r>
              <a:rPr lang="en-US" altLang="zh-CN" sz="2400" dirty="0">
                <a:solidFill>
                  <a:srgbClr val="0D0D0D"/>
                </a:solidFill>
                <a:latin typeface="+mj-ea"/>
                <a:ea typeface="+mj-ea"/>
                <a:cs typeface="Segoe UI" panose="020B0502040204020203" pitchFamily="34" charset="0"/>
              </a:rPr>
              <a:t>RISC-V</a:t>
            </a:r>
            <a:r>
              <a:rPr lang="zh-CN" altLang="en-US" sz="2400" dirty="0">
                <a:solidFill>
                  <a:srgbClr val="0D0D0D"/>
                </a:solidFill>
                <a:latin typeface="+mj-ea"/>
                <a:ea typeface="+mj-ea"/>
                <a:cs typeface="Segoe UI" panose="020B0502040204020203" pitchFamily="34" charset="0"/>
              </a:rPr>
              <a:t>处理器当前的技术实现可能不足以满足这些需求。性能上的主要局限在于处理速度、多任务能力和复杂计算处理能力。</a:t>
            </a:r>
          </a:p>
          <a:p>
            <a:pPr lvl="0" algn="just">
              <a:lnSpc>
                <a:spcPct val="150000"/>
              </a:lnSpc>
              <a:spcBef>
                <a:spcPts val="1000"/>
              </a:spcBef>
              <a:spcAft>
                <a:spcPts val="1000"/>
              </a:spcAft>
              <a:tabLst>
                <a:tab pos="457200" algn="l"/>
              </a:tabLst>
            </a:pPr>
            <a:r>
              <a:rPr lang="zh-CN" altLang="en-US" sz="2400" dirty="0">
                <a:solidFill>
                  <a:srgbClr val="0D0D0D"/>
                </a:solidFill>
                <a:latin typeface="+mj-ea"/>
                <a:ea typeface="+mj-ea"/>
                <a:cs typeface="Segoe UI" panose="020B0502040204020203" pitchFamily="34" charset="0"/>
              </a:rPr>
              <a:t>总的来说，尽管</a:t>
            </a:r>
            <a:r>
              <a:rPr lang="en-US" altLang="zh-CN" sz="2400" dirty="0">
                <a:solidFill>
                  <a:srgbClr val="0D0D0D"/>
                </a:solidFill>
                <a:latin typeface="+mj-ea"/>
                <a:ea typeface="+mj-ea"/>
                <a:cs typeface="Segoe UI" panose="020B0502040204020203" pitchFamily="34" charset="0"/>
              </a:rPr>
              <a:t>RISC-V</a:t>
            </a:r>
            <a:r>
              <a:rPr lang="zh-CN" altLang="en-US" sz="2400" dirty="0">
                <a:solidFill>
                  <a:srgbClr val="0D0D0D"/>
                </a:solidFill>
                <a:latin typeface="+mj-ea"/>
                <a:ea typeface="+mj-ea"/>
                <a:cs typeface="Segoe UI" panose="020B0502040204020203" pitchFamily="34" charset="0"/>
              </a:rPr>
              <a:t>处理器在某些高性能计算任务中可能不足以与主流架构竞争，但其在成本效益、定制性和低功耗方面的优势使其在许多特定领域具有显著的应用潜力。随着技术的进步和生态系统的成熟，预期这些处理器将在更广泛的应用场景中发挥重要作用。</a:t>
            </a:r>
          </a:p>
        </p:txBody>
      </p:sp>
      <p:sp>
        <p:nvSpPr>
          <p:cNvPr id="3" name="标题 2">
            <a:extLst>
              <a:ext uri="{FF2B5EF4-FFF2-40B4-BE49-F238E27FC236}">
                <a16:creationId xmlns:a16="http://schemas.microsoft.com/office/drawing/2014/main" id="{4C0B435B-5004-4DCF-BEB7-941E204AF293}"/>
              </a:ext>
            </a:extLst>
          </p:cNvPr>
          <p:cNvSpPr>
            <a:spLocks noGrp="1"/>
          </p:cNvSpPr>
          <p:nvPr>
            <p:ph type="title"/>
          </p:nvPr>
        </p:nvSpPr>
        <p:spPr/>
        <p:txBody>
          <a:bodyPr/>
          <a:lstStyle/>
          <a:p>
            <a:r>
              <a:rPr lang="zh-CN" altLang="en-US" dirty="0"/>
              <a:t>玄铁 </a:t>
            </a:r>
            <a:r>
              <a:rPr lang="en-US" altLang="zh-CN" dirty="0"/>
              <a:t>C906 </a:t>
            </a:r>
            <a:r>
              <a:rPr lang="zh-CN" altLang="en-US" dirty="0"/>
              <a:t>和 </a:t>
            </a:r>
            <a:r>
              <a:rPr lang="en-US" altLang="zh-CN" dirty="0"/>
              <a:t>RISC-V </a:t>
            </a:r>
            <a:r>
              <a:rPr lang="zh-CN" altLang="en-US" dirty="0"/>
              <a:t>架构性能分析</a:t>
            </a:r>
          </a:p>
        </p:txBody>
      </p:sp>
      <p:pic>
        <p:nvPicPr>
          <p:cNvPr id="6" name="图片 5">
            <a:extLst>
              <a:ext uri="{FF2B5EF4-FFF2-40B4-BE49-F238E27FC236}">
                <a16:creationId xmlns:a16="http://schemas.microsoft.com/office/drawing/2014/main" id="{C31DC63A-B6A4-4915-9AD3-EFEA6C68B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1739268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zh-CN" altLang="en-US" dirty="0"/>
              <a:t>总结与优化建议</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a:t>
            </a:r>
            <a:r>
              <a:rPr lang="en-US" altLang="zh-CN" dirty="0"/>
              <a:t>6</a:t>
            </a:r>
            <a:endParaRPr lang="zh-CN" altLang="en-US" dirty="0"/>
          </a:p>
        </p:txBody>
      </p:sp>
      <p:pic>
        <p:nvPicPr>
          <p:cNvPr id="5" name="图形 4">
            <a:extLst>
              <a:ext uri="{FF2B5EF4-FFF2-40B4-BE49-F238E27FC236}">
                <a16:creationId xmlns:a16="http://schemas.microsoft.com/office/drawing/2014/main" id="{1F02247B-6922-4D87-B16C-8CC49241E74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CEE4A37A-7128-4D08-B35D-EDD7CC251E24}"/>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3527706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93D4C22-5A7A-48B1-8BB1-1CFDACE1A0EF}"/>
              </a:ext>
            </a:extLst>
          </p:cNvPr>
          <p:cNvSpPr txBox="1"/>
          <p:nvPr/>
        </p:nvSpPr>
        <p:spPr>
          <a:xfrm>
            <a:off x="694800" y="1846964"/>
            <a:ext cx="10800000" cy="3864007"/>
          </a:xfrm>
          <a:prstGeom prst="rect">
            <a:avLst/>
          </a:prstGeom>
          <a:noFill/>
        </p:spPr>
        <p:txBody>
          <a:bodyPr wrap="square">
            <a:spAutoFit/>
          </a:bodyPr>
          <a:lstStyle/>
          <a:p>
            <a:pPr marL="342900" lvl="0" indent="-342900" algn="just">
              <a:lnSpc>
                <a:spcPct val="150000"/>
              </a:lnSpc>
              <a:spcBef>
                <a:spcPts val="1000"/>
              </a:spcBef>
              <a:spcAft>
                <a:spcPts val="1000"/>
              </a:spcAft>
              <a:buFont typeface="+mj-lt"/>
              <a:buAutoNum type="arabicPeriod"/>
              <a:tabLst>
                <a:tab pos="457200" algn="l"/>
              </a:tabLst>
            </a:pPr>
            <a:r>
              <a:rPr lang="zh-CN" altLang="zh-CN" sz="2400" b="1" dirty="0">
                <a:solidFill>
                  <a:srgbClr val="0D0D0D"/>
                </a:solidFill>
                <a:latin typeface="+mj-ea"/>
                <a:ea typeface="+mj-ea"/>
                <a:cs typeface="Segoe UI" panose="020B0502040204020203" pitchFamily="34" charset="0"/>
              </a:rPr>
              <a:t>单核性能不足</a:t>
            </a:r>
            <a:r>
              <a:rPr lang="zh-CN" altLang="zh-CN" sz="2400" dirty="0">
                <a:solidFill>
                  <a:srgbClr val="0D0D0D"/>
                </a:solidFill>
                <a:latin typeface="+mj-ea"/>
                <a:ea typeface="+mj-ea"/>
                <a:cs typeface="Segoe UI" panose="020B0502040204020203" pitchFamily="34" charset="0"/>
              </a:rPr>
              <a:t>：</a:t>
            </a:r>
            <a:r>
              <a:rPr lang="en-US" altLang="zh-CN" sz="2400" dirty="0">
                <a:solidFill>
                  <a:srgbClr val="0D0D0D"/>
                </a:solidFill>
                <a:latin typeface="+mj-ea"/>
                <a:ea typeface="+mj-ea"/>
                <a:cs typeface="Segoe UI" panose="020B0502040204020203" pitchFamily="34" charset="0"/>
              </a:rPr>
              <a:t>RISC-V</a:t>
            </a:r>
            <a:r>
              <a:rPr lang="zh-CN" altLang="zh-CN" sz="2400" dirty="0">
                <a:solidFill>
                  <a:srgbClr val="0D0D0D"/>
                </a:solidFill>
                <a:latin typeface="+mj-ea"/>
                <a:ea typeface="+mj-ea"/>
                <a:cs typeface="Segoe UI" panose="020B0502040204020203" pitchFamily="34" charset="0"/>
              </a:rPr>
              <a:t>处理器在单核性能上明显落后于</a:t>
            </a:r>
            <a:r>
              <a:rPr lang="en-US" altLang="zh-CN" sz="2400" dirty="0">
                <a:solidFill>
                  <a:srgbClr val="0D0D0D"/>
                </a:solidFill>
                <a:latin typeface="+mj-ea"/>
                <a:ea typeface="+mj-ea"/>
                <a:cs typeface="Segoe UI" panose="020B0502040204020203" pitchFamily="34" charset="0"/>
              </a:rPr>
              <a:t>X86_64</a:t>
            </a:r>
            <a:r>
              <a:rPr lang="zh-CN" altLang="zh-CN" sz="2400" dirty="0">
                <a:solidFill>
                  <a:srgbClr val="0D0D0D"/>
                </a:solidFill>
                <a:latin typeface="+mj-ea"/>
                <a:ea typeface="+mj-ea"/>
                <a:cs typeface="Segoe UI" panose="020B0502040204020203" pitchFamily="34" charset="0"/>
              </a:rPr>
              <a:t>处理器，这不仅是由于频率差异，更是因为指令集设计和实现工艺的差距。</a:t>
            </a:r>
            <a:endParaRPr lang="zh-CN" altLang="zh-CN" sz="2400" b="1" dirty="0">
              <a:solidFill>
                <a:srgbClr val="0D0D0D"/>
              </a:solidFill>
              <a:latin typeface="+mj-ea"/>
              <a:ea typeface="+mj-ea"/>
              <a:cs typeface="Segoe UI" panose="020B0502040204020203" pitchFamily="34" charset="0"/>
            </a:endParaRPr>
          </a:p>
          <a:p>
            <a:pPr marL="342900" lvl="0" indent="-342900" algn="just">
              <a:lnSpc>
                <a:spcPct val="150000"/>
              </a:lnSpc>
              <a:spcBef>
                <a:spcPts val="1000"/>
              </a:spcBef>
              <a:spcAft>
                <a:spcPts val="1000"/>
              </a:spcAft>
              <a:buFont typeface="+mj-lt"/>
              <a:buAutoNum type="arabicPeriod"/>
              <a:tabLst>
                <a:tab pos="457200" algn="l"/>
              </a:tabLst>
            </a:pPr>
            <a:r>
              <a:rPr lang="zh-CN" altLang="zh-CN" sz="2400" b="1" dirty="0">
                <a:solidFill>
                  <a:srgbClr val="0D0D0D"/>
                </a:solidFill>
                <a:latin typeface="+mj-ea"/>
                <a:ea typeface="+mj-ea"/>
                <a:cs typeface="Segoe UI" panose="020B0502040204020203" pitchFamily="34" charset="0"/>
              </a:rPr>
              <a:t>多任务处理能力有限</a:t>
            </a:r>
            <a:r>
              <a:rPr lang="zh-CN" altLang="zh-CN" sz="2400" dirty="0">
                <a:solidFill>
                  <a:srgbClr val="0D0D0D"/>
                </a:solidFill>
                <a:latin typeface="+mj-ea"/>
                <a:ea typeface="+mj-ea"/>
                <a:cs typeface="Segoe UI" panose="020B0502040204020203" pitchFamily="34" charset="0"/>
              </a:rPr>
              <a:t>：在处理多任务和复杂计算任务时，</a:t>
            </a:r>
            <a:r>
              <a:rPr lang="en-US" altLang="zh-CN" sz="2400" dirty="0">
                <a:solidFill>
                  <a:srgbClr val="0D0D0D"/>
                </a:solidFill>
                <a:latin typeface="+mj-ea"/>
                <a:ea typeface="+mj-ea"/>
                <a:cs typeface="Segoe UI" panose="020B0502040204020203" pitchFamily="34" charset="0"/>
              </a:rPr>
              <a:t>RISC-V</a:t>
            </a:r>
            <a:r>
              <a:rPr lang="zh-CN" altLang="zh-CN" sz="2400" dirty="0">
                <a:solidFill>
                  <a:srgbClr val="0D0D0D"/>
                </a:solidFill>
                <a:latin typeface="+mj-ea"/>
                <a:ea typeface="+mj-ea"/>
                <a:cs typeface="Segoe UI" panose="020B0502040204020203" pitchFamily="34" charset="0"/>
              </a:rPr>
              <a:t>处理器的性能劣势更加明显。</a:t>
            </a:r>
            <a:endParaRPr lang="zh-CN" altLang="zh-CN" sz="2400" b="1" dirty="0">
              <a:solidFill>
                <a:srgbClr val="0D0D0D"/>
              </a:solidFill>
              <a:latin typeface="+mj-ea"/>
              <a:ea typeface="+mj-ea"/>
              <a:cs typeface="Segoe UI" panose="020B0502040204020203" pitchFamily="34" charset="0"/>
            </a:endParaRPr>
          </a:p>
          <a:p>
            <a:pPr marL="342900" lvl="0" indent="-342900" algn="just">
              <a:lnSpc>
                <a:spcPct val="150000"/>
              </a:lnSpc>
              <a:spcBef>
                <a:spcPts val="1000"/>
              </a:spcBef>
              <a:spcAft>
                <a:spcPts val="1000"/>
              </a:spcAft>
              <a:buFont typeface="+mj-lt"/>
              <a:buAutoNum type="arabicPeriod"/>
              <a:tabLst>
                <a:tab pos="457200" algn="l"/>
              </a:tabLst>
            </a:pPr>
            <a:r>
              <a:rPr lang="zh-CN" altLang="zh-CN" sz="2400" b="1" dirty="0">
                <a:solidFill>
                  <a:srgbClr val="0D0D0D"/>
                </a:solidFill>
                <a:latin typeface="+mj-ea"/>
                <a:ea typeface="+mj-ea"/>
                <a:cs typeface="Segoe UI" panose="020B0502040204020203" pitchFamily="34" charset="0"/>
              </a:rPr>
              <a:t>内存和缓存性能差距</a:t>
            </a:r>
            <a:r>
              <a:rPr lang="zh-CN" altLang="zh-CN" sz="2400" dirty="0">
                <a:solidFill>
                  <a:srgbClr val="0D0D0D"/>
                </a:solidFill>
                <a:latin typeface="+mj-ea"/>
                <a:ea typeface="+mj-ea"/>
                <a:cs typeface="Segoe UI" panose="020B0502040204020203" pitchFamily="34" charset="0"/>
              </a:rPr>
              <a:t>：</a:t>
            </a:r>
            <a:r>
              <a:rPr lang="en-US" altLang="zh-CN" sz="2400" dirty="0">
                <a:solidFill>
                  <a:srgbClr val="0D0D0D"/>
                </a:solidFill>
                <a:latin typeface="+mj-ea"/>
                <a:ea typeface="+mj-ea"/>
                <a:cs typeface="Segoe UI" panose="020B0502040204020203" pitchFamily="34" charset="0"/>
              </a:rPr>
              <a:t>RISC-V</a:t>
            </a:r>
            <a:r>
              <a:rPr lang="zh-CN" altLang="zh-CN" sz="2400" dirty="0">
                <a:solidFill>
                  <a:srgbClr val="0D0D0D"/>
                </a:solidFill>
                <a:latin typeface="+mj-ea"/>
                <a:ea typeface="+mj-ea"/>
                <a:cs typeface="Segoe UI" panose="020B0502040204020203" pitchFamily="34" charset="0"/>
              </a:rPr>
              <a:t>处理器在内存带宽和缓存性能上也不如</a:t>
            </a:r>
            <a:r>
              <a:rPr lang="en-US" altLang="zh-CN" sz="2400" dirty="0">
                <a:solidFill>
                  <a:srgbClr val="0D0D0D"/>
                </a:solidFill>
                <a:latin typeface="+mj-ea"/>
                <a:ea typeface="+mj-ea"/>
                <a:cs typeface="Segoe UI" panose="020B0502040204020203" pitchFamily="34" charset="0"/>
              </a:rPr>
              <a:t>X86_64</a:t>
            </a:r>
            <a:r>
              <a:rPr lang="zh-CN" altLang="zh-CN" sz="2400" dirty="0">
                <a:solidFill>
                  <a:srgbClr val="0D0D0D"/>
                </a:solidFill>
                <a:latin typeface="+mj-ea"/>
                <a:ea typeface="+mj-ea"/>
                <a:cs typeface="Segoe UI" panose="020B0502040204020203" pitchFamily="34" charset="0"/>
              </a:rPr>
              <a:t>处理器，这对整体性能有较大影响。</a:t>
            </a:r>
          </a:p>
        </p:txBody>
      </p:sp>
      <p:sp>
        <p:nvSpPr>
          <p:cNvPr id="3" name="标题 2">
            <a:extLst>
              <a:ext uri="{FF2B5EF4-FFF2-40B4-BE49-F238E27FC236}">
                <a16:creationId xmlns:a16="http://schemas.microsoft.com/office/drawing/2014/main" id="{4C0B435B-5004-4DCF-BEB7-941E204AF293}"/>
              </a:ext>
            </a:extLst>
          </p:cNvPr>
          <p:cNvSpPr>
            <a:spLocks noGrp="1"/>
          </p:cNvSpPr>
          <p:nvPr>
            <p:ph type="title"/>
          </p:nvPr>
        </p:nvSpPr>
        <p:spPr/>
        <p:txBody>
          <a:bodyPr/>
          <a:lstStyle/>
          <a:p>
            <a:r>
              <a:rPr lang="zh-CN" altLang="en-US" dirty="0"/>
              <a:t>性能总结</a:t>
            </a:r>
          </a:p>
        </p:txBody>
      </p:sp>
      <p:pic>
        <p:nvPicPr>
          <p:cNvPr id="6" name="图片 5">
            <a:extLst>
              <a:ext uri="{FF2B5EF4-FFF2-40B4-BE49-F238E27FC236}">
                <a16:creationId xmlns:a16="http://schemas.microsoft.com/office/drawing/2014/main" id="{C31DC63A-B6A4-4915-9AD3-EFEA6C68B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3973048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93D4C22-5A7A-48B1-8BB1-1CFDACE1A0EF}"/>
              </a:ext>
            </a:extLst>
          </p:cNvPr>
          <p:cNvSpPr txBox="1"/>
          <p:nvPr/>
        </p:nvSpPr>
        <p:spPr>
          <a:xfrm>
            <a:off x="694800" y="1363779"/>
            <a:ext cx="11113572" cy="5013039"/>
          </a:xfrm>
          <a:prstGeom prst="rect">
            <a:avLst/>
          </a:prstGeom>
          <a:noFill/>
        </p:spPr>
        <p:txBody>
          <a:bodyPr wrap="square">
            <a:spAutoFit/>
          </a:bodyPr>
          <a:lstStyle/>
          <a:p>
            <a:pPr marL="342900" lvl="0" indent="-342900" algn="just">
              <a:lnSpc>
                <a:spcPct val="150000"/>
              </a:lnSpc>
              <a:buFont typeface="+mj-lt"/>
              <a:buAutoNum type="arabicPeriod"/>
              <a:tabLst>
                <a:tab pos="457200" algn="l"/>
              </a:tabLst>
            </a:pPr>
            <a:r>
              <a:rPr lang="zh-CN" altLang="en-US" sz="2400" b="1" dirty="0">
                <a:solidFill>
                  <a:srgbClr val="0D0D0D"/>
                </a:solidFill>
                <a:latin typeface="+mj-ea"/>
                <a:ea typeface="+mj-ea"/>
                <a:cs typeface="Segoe UI" panose="020B0502040204020203" pitchFamily="34" charset="0"/>
              </a:rPr>
              <a:t>编译器优化</a:t>
            </a:r>
            <a:r>
              <a:rPr lang="zh-CN" altLang="en-US" sz="2400" dirty="0">
                <a:solidFill>
                  <a:srgbClr val="0D0D0D"/>
                </a:solidFill>
                <a:latin typeface="+mj-ea"/>
                <a:ea typeface="+mj-ea"/>
                <a:cs typeface="Segoe UI" panose="020B0502040204020203" pitchFamily="34" charset="0"/>
              </a:rPr>
              <a:t>：通过优化编译器选项，如使用高优化级别（</a:t>
            </a:r>
            <a:r>
              <a:rPr lang="en-US" altLang="zh-CN" sz="2400" dirty="0">
                <a:solidFill>
                  <a:srgbClr val="0D0D0D"/>
                </a:solidFill>
                <a:latin typeface="+mj-ea"/>
                <a:ea typeface="+mj-ea"/>
                <a:cs typeface="Segoe UI" panose="020B0502040204020203" pitchFamily="34" charset="0"/>
              </a:rPr>
              <a:t>-O3</a:t>
            </a:r>
            <a:r>
              <a:rPr lang="zh-CN" altLang="en-US" sz="2400" dirty="0">
                <a:solidFill>
                  <a:srgbClr val="0D0D0D"/>
                </a:solidFill>
                <a:latin typeface="+mj-ea"/>
                <a:ea typeface="+mj-ea"/>
                <a:cs typeface="Segoe UI" panose="020B0502040204020203" pitchFamily="34" charset="0"/>
              </a:rPr>
              <a:t>）和特定的指令集扩展，可以提高处理器的执行效率。</a:t>
            </a:r>
          </a:p>
          <a:p>
            <a:pPr marL="342900" lvl="0" indent="-342900" algn="just">
              <a:lnSpc>
                <a:spcPct val="150000"/>
              </a:lnSpc>
              <a:buFont typeface="+mj-lt"/>
              <a:buAutoNum type="arabicPeriod"/>
              <a:tabLst>
                <a:tab pos="457200" algn="l"/>
              </a:tabLst>
            </a:pPr>
            <a:r>
              <a:rPr lang="zh-CN" altLang="en-US" sz="2400" b="1" dirty="0">
                <a:solidFill>
                  <a:srgbClr val="0D0D0D"/>
                </a:solidFill>
                <a:latin typeface="+mj-ea"/>
                <a:ea typeface="+mj-ea"/>
                <a:cs typeface="Segoe UI" panose="020B0502040204020203" pitchFamily="34" charset="0"/>
              </a:rPr>
              <a:t>缓存优化</a:t>
            </a:r>
            <a:r>
              <a:rPr lang="zh-CN" altLang="en-US" sz="2400" dirty="0">
                <a:solidFill>
                  <a:srgbClr val="0D0D0D"/>
                </a:solidFill>
                <a:latin typeface="+mj-ea"/>
                <a:ea typeface="+mj-ea"/>
                <a:cs typeface="Segoe UI" panose="020B0502040204020203" pitchFamily="34" charset="0"/>
              </a:rPr>
              <a:t>：增加缓存容量或引入多级缓存，优化缓存配置，减少缓存未命中率。</a:t>
            </a:r>
          </a:p>
          <a:p>
            <a:pPr marL="342900" lvl="0" indent="-342900" algn="just">
              <a:lnSpc>
                <a:spcPct val="150000"/>
              </a:lnSpc>
              <a:buFont typeface="+mj-lt"/>
              <a:buAutoNum type="arabicPeriod"/>
              <a:tabLst>
                <a:tab pos="457200" algn="l"/>
              </a:tabLst>
            </a:pPr>
            <a:r>
              <a:rPr lang="zh-CN" altLang="en-US" sz="2400" b="1" dirty="0">
                <a:solidFill>
                  <a:srgbClr val="0D0D0D"/>
                </a:solidFill>
                <a:latin typeface="+mj-ea"/>
                <a:ea typeface="+mj-ea"/>
                <a:cs typeface="Segoe UI" panose="020B0502040204020203" pitchFamily="34" charset="0"/>
              </a:rPr>
              <a:t>硬件加速</a:t>
            </a:r>
            <a:r>
              <a:rPr lang="zh-CN" altLang="en-US" sz="2400" dirty="0">
                <a:solidFill>
                  <a:srgbClr val="0D0D0D"/>
                </a:solidFill>
                <a:latin typeface="+mj-ea"/>
                <a:ea typeface="+mj-ea"/>
                <a:cs typeface="Segoe UI" panose="020B0502040204020203" pitchFamily="34" charset="0"/>
              </a:rPr>
              <a:t>：引入专用硬件加速器，如</a:t>
            </a:r>
            <a:r>
              <a:rPr lang="en-US" altLang="zh-CN" sz="2400" dirty="0">
                <a:solidFill>
                  <a:srgbClr val="0D0D0D"/>
                </a:solidFill>
                <a:latin typeface="+mj-ea"/>
                <a:ea typeface="+mj-ea"/>
                <a:cs typeface="Segoe UI" panose="020B0502040204020203" pitchFamily="34" charset="0"/>
              </a:rPr>
              <a:t>AI</a:t>
            </a:r>
            <a:r>
              <a:rPr lang="zh-CN" altLang="en-US" sz="2400" dirty="0">
                <a:solidFill>
                  <a:srgbClr val="0D0D0D"/>
                </a:solidFill>
                <a:latin typeface="+mj-ea"/>
                <a:ea typeface="+mj-ea"/>
                <a:cs typeface="Segoe UI" panose="020B0502040204020203" pitchFamily="34" charset="0"/>
              </a:rPr>
              <a:t>加速器，可以显著提升特定任务的处理性能。</a:t>
            </a:r>
          </a:p>
          <a:p>
            <a:pPr marL="342900" lvl="0" indent="-342900" algn="just">
              <a:lnSpc>
                <a:spcPct val="150000"/>
              </a:lnSpc>
              <a:buFont typeface="+mj-lt"/>
              <a:buAutoNum type="arabicPeriod"/>
              <a:tabLst>
                <a:tab pos="457200" algn="l"/>
              </a:tabLst>
            </a:pPr>
            <a:r>
              <a:rPr lang="zh-CN" altLang="en-US" sz="2400" b="1" dirty="0">
                <a:solidFill>
                  <a:srgbClr val="0D0D0D"/>
                </a:solidFill>
                <a:latin typeface="+mj-ea"/>
                <a:ea typeface="+mj-ea"/>
                <a:cs typeface="Segoe UI" panose="020B0502040204020203" pitchFamily="34" charset="0"/>
              </a:rPr>
              <a:t>软件优化</a:t>
            </a:r>
            <a:r>
              <a:rPr lang="zh-CN" altLang="en-US" sz="2400" dirty="0">
                <a:solidFill>
                  <a:srgbClr val="0D0D0D"/>
                </a:solidFill>
                <a:latin typeface="+mj-ea"/>
                <a:ea typeface="+mj-ea"/>
                <a:cs typeface="Segoe UI" panose="020B0502040204020203" pitchFamily="34" charset="0"/>
              </a:rPr>
              <a:t>：针对具体应用程序进行优化，如多线程编程和算法优化，充分利用多核架构和指令集优势。</a:t>
            </a:r>
          </a:p>
          <a:p>
            <a:pPr marL="342900" lvl="0" indent="-342900" algn="just">
              <a:lnSpc>
                <a:spcPct val="150000"/>
              </a:lnSpc>
              <a:buFont typeface="+mj-lt"/>
              <a:buAutoNum type="arabicPeriod"/>
              <a:tabLst>
                <a:tab pos="457200" algn="l"/>
              </a:tabLst>
            </a:pPr>
            <a:r>
              <a:rPr lang="zh-CN" altLang="en-US" sz="2400" b="1" dirty="0">
                <a:solidFill>
                  <a:srgbClr val="0D0D0D"/>
                </a:solidFill>
                <a:latin typeface="+mj-ea"/>
                <a:ea typeface="+mj-ea"/>
                <a:cs typeface="Segoe UI" panose="020B0502040204020203" pitchFamily="34" charset="0"/>
              </a:rPr>
              <a:t>功耗管理</a:t>
            </a:r>
            <a:r>
              <a:rPr lang="zh-CN" altLang="en-US" sz="2400" dirty="0">
                <a:solidFill>
                  <a:srgbClr val="0D0D0D"/>
                </a:solidFill>
                <a:latin typeface="+mj-ea"/>
                <a:ea typeface="+mj-ea"/>
                <a:cs typeface="Segoe UI" panose="020B0502040204020203" pitchFamily="34" charset="0"/>
              </a:rPr>
              <a:t>：通过动态电压和频率调节（</a:t>
            </a:r>
            <a:r>
              <a:rPr lang="en-US" altLang="zh-CN" sz="2400" dirty="0">
                <a:solidFill>
                  <a:srgbClr val="0D0D0D"/>
                </a:solidFill>
                <a:latin typeface="+mj-ea"/>
                <a:ea typeface="+mj-ea"/>
                <a:cs typeface="Segoe UI" panose="020B0502040204020203" pitchFamily="34" charset="0"/>
              </a:rPr>
              <a:t>DVFS</a:t>
            </a:r>
            <a:r>
              <a:rPr lang="zh-CN" altLang="en-US" sz="2400" dirty="0">
                <a:solidFill>
                  <a:srgbClr val="0D0D0D"/>
                </a:solidFill>
                <a:latin typeface="+mj-ea"/>
                <a:ea typeface="+mj-ea"/>
                <a:cs typeface="Segoe UI" panose="020B0502040204020203" pitchFamily="34" charset="0"/>
              </a:rPr>
              <a:t>）技术，在不同工作负载下调整处理器功耗，实现性能与能效的平衡。</a:t>
            </a:r>
          </a:p>
        </p:txBody>
      </p:sp>
      <p:sp>
        <p:nvSpPr>
          <p:cNvPr id="3" name="标题 2">
            <a:extLst>
              <a:ext uri="{FF2B5EF4-FFF2-40B4-BE49-F238E27FC236}">
                <a16:creationId xmlns:a16="http://schemas.microsoft.com/office/drawing/2014/main" id="{4C0B435B-5004-4DCF-BEB7-941E204AF293}"/>
              </a:ext>
            </a:extLst>
          </p:cNvPr>
          <p:cNvSpPr>
            <a:spLocks noGrp="1"/>
          </p:cNvSpPr>
          <p:nvPr>
            <p:ph type="title"/>
          </p:nvPr>
        </p:nvSpPr>
        <p:spPr/>
        <p:txBody>
          <a:bodyPr/>
          <a:lstStyle/>
          <a:p>
            <a:r>
              <a:rPr lang="zh-CN" altLang="en-US" dirty="0"/>
              <a:t>优化建议</a:t>
            </a:r>
          </a:p>
        </p:txBody>
      </p:sp>
      <p:pic>
        <p:nvPicPr>
          <p:cNvPr id="4" name="图片 3">
            <a:extLst>
              <a:ext uri="{FF2B5EF4-FFF2-40B4-BE49-F238E27FC236}">
                <a16:creationId xmlns:a16="http://schemas.microsoft.com/office/drawing/2014/main" id="{37F072A3-9838-473E-B638-1DFF052977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2557604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2"/>
            </p:custDataLst>
          </p:nvPr>
        </p:nvSpPr>
        <p:spPr/>
        <p:txBody>
          <a:bodyPr/>
          <a:lstStyle/>
          <a:p>
            <a:r>
              <a:rPr lang="zh-CN" altLang="en-US" dirty="0"/>
              <a:t>总结</a:t>
            </a:r>
          </a:p>
        </p:txBody>
      </p:sp>
      <p:pic>
        <p:nvPicPr>
          <p:cNvPr id="4" name="图形 3">
            <a:extLst>
              <a:ext uri="{FF2B5EF4-FFF2-40B4-BE49-F238E27FC236}">
                <a16:creationId xmlns:a16="http://schemas.microsoft.com/office/drawing/2014/main" id="{CCCD86CF-1E71-47E1-BC26-EAE812C4D95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5" name="文本框 4">
            <a:extLst>
              <a:ext uri="{FF2B5EF4-FFF2-40B4-BE49-F238E27FC236}">
                <a16:creationId xmlns:a16="http://schemas.microsoft.com/office/drawing/2014/main" id="{FCC4EBB8-F8DC-4C07-A8F4-03ACEFF2375A}"/>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273156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p:txBody>
          <a:bodyPr/>
          <a:lstStyle/>
          <a:p>
            <a:r>
              <a:rPr lang="zh-CN" altLang="en-US" dirty="0">
                <a:sym typeface="+mn-ea"/>
              </a:rPr>
              <a:t>研究背景与意义</a:t>
            </a:r>
          </a:p>
        </p:txBody>
      </p:sp>
      <p:pic>
        <p:nvPicPr>
          <p:cNvPr id="5" name="图片 4">
            <a:extLst>
              <a:ext uri="{FF2B5EF4-FFF2-40B4-BE49-F238E27FC236}">
                <a16:creationId xmlns:a16="http://schemas.microsoft.com/office/drawing/2014/main" id="{7624B55F-D9CC-4A8E-82EF-F4C24D7093EA}"/>
              </a:ext>
            </a:extLst>
          </p:cNvPr>
          <p:cNvPicPr>
            <a:picLocks noChangeAspect="1"/>
          </p:cNvPicPr>
          <p:nvPr/>
        </p:nvPicPr>
        <p:blipFill>
          <a:blip r:embed="rId5"/>
          <a:stretch>
            <a:fillRect/>
          </a:stretch>
        </p:blipFill>
        <p:spPr>
          <a:xfrm>
            <a:off x="8939048" y="4118195"/>
            <a:ext cx="2319502" cy="2319502"/>
          </a:xfrm>
          <a:prstGeom prst="rect">
            <a:avLst/>
          </a:prstGeom>
        </p:spPr>
      </p:pic>
      <p:pic>
        <p:nvPicPr>
          <p:cNvPr id="1026" name="Picture 2">
            <a:extLst>
              <a:ext uri="{FF2B5EF4-FFF2-40B4-BE49-F238E27FC236}">
                <a16:creationId xmlns:a16="http://schemas.microsoft.com/office/drawing/2014/main" id="{362561A7-2D29-4BB2-B574-955FB194FD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3737" y="1668466"/>
            <a:ext cx="2634813" cy="17605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830C8B4-0B11-4017-B7FE-33E1296BC0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00" y="5491543"/>
            <a:ext cx="2319503" cy="369012"/>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D56F5AC2-5A9A-4B6F-A1B8-0D7983AC4A24}"/>
              </a:ext>
            </a:extLst>
          </p:cNvPr>
          <p:cNvSpPr/>
          <p:nvPr>
            <p:custDataLst>
              <p:tags r:id="rId3"/>
            </p:custDataLst>
          </p:nvPr>
        </p:nvSpPr>
        <p:spPr>
          <a:xfrm>
            <a:off x="694801" y="1668467"/>
            <a:ext cx="7708220" cy="3234609"/>
          </a:xfrm>
          <a:prstGeom prst="rect">
            <a:avLst/>
          </a:prstGeom>
          <a:noFill/>
        </p:spPr>
        <p:txBody>
          <a:bodyPr wrap="square" lIns="0" tIns="0" rIns="0" bIns="0" rtlCol="0" anchor="b">
            <a:noAutofit/>
          </a:bodyPr>
          <a:lstStyle/>
          <a:p>
            <a:pPr algn="just">
              <a:lnSpc>
                <a:spcPct val="150000"/>
              </a:lnSpc>
              <a:spcBef>
                <a:spcPct val="0"/>
              </a:spcBef>
              <a:spcAft>
                <a:spcPct val="0"/>
              </a:spcAft>
            </a:pPr>
            <a:r>
              <a:rPr lang="zh-CN" altLang="en-US" sz="2400" b="1" dirty="0">
                <a:solidFill>
                  <a:schemeClr val="tx1"/>
                </a:solidFill>
                <a:latin typeface="+mn-ea"/>
                <a:cs typeface="+mn-ea"/>
              </a:rPr>
              <a:t>随着物联网、人工智能和高性能计算领域的迅猛发展，对处理器性能和灵活性的需求不断提升。</a:t>
            </a:r>
            <a:r>
              <a:rPr lang="en-US" altLang="zh-CN" sz="2400" b="1" dirty="0">
                <a:solidFill>
                  <a:schemeClr val="tx1"/>
                </a:solidFill>
                <a:latin typeface="+mn-ea"/>
                <a:cs typeface="+mn-ea"/>
              </a:rPr>
              <a:t>RISC-V</a:t>
            </a:r>
            <a:r>
              <a:rPr lang="zh-CN" altLang="en-US" sz="2400" b="1" dirty="0">
                <a:solidFill>
                  <a:schemeClr val="tx1"/>
                </a:solidFill>
                <a:latin typeface="+mn-ea"/>
                <a:cs typeface="+mn-ea"/>
              </a:rPr>
              <a:t>作为一种开源指令集架构，以其高度的可定制性和开放性，支持从微控制器到高性能服务器的广泛应用，并为处理器设计提供了创新自由度，受到学术和工业界的广泛关注。其开源特性也推动了全球创新和知识共享。</a:t>
            </a:r>
          </a:p>
        </p:txBody>
      </p:sp>
      <p:pic>
        <p:nvPicPr>
          <p:cNvPr id="7" name="图片 6">
            <a:extLst>
              <a:ext uri="{FF2B5EF4-FFF2-40B4-BE49-F238E27FC236}">
                <a16:creationId xmlns:a16="http://schemas.microsoft.com/office/drawing/2014/main" id="{74D0F2D9-E6ED-4419-A2EB-902752B2C1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341213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819D0-9232-F30B-FFCC-F1171CB54C2B}"/>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6B17360A-3422-0A4C-46A3-27D43E49D124}"/>
              </a:ext>
            </a:extLst>
          </p:cNvPr>
          <p:cNvSpPr>
            <a:spLocks noGrp="1"/>
          </p:cNvSpPr>
          <p:nvPr>
            <p:ph idx="1"/>
          </p:nvPr>
        </p:nvSpPr>
        <p:spPr>
          <a:xfrm>
            <a:off x="694800" y="1329668"/>
            <a:ext cx="11018979" cy="5168332"/>
          </a:xfrm>
        </p:spPr>
        <p:txBody>
          <a:bodyPr/>
          <a:lstStyle/>
          <a:p>
            <a:pPr algn="just"/>
            <a:r>
              <a:rPr lang="en-US" altLang="zh-CN" b="1" i="0" dirty="0">
                <a:solidFill>
                  <a:srgbClr val="0D0D0D"/>
                </a:solidFill>
                <a:effectLst/>
                <a:highlight>
                  <a:srgbClr val="FFFFFF"/>
                </a:highlight>
                <a:latin typeface="+mj-ea"/>
                <a:ea typeface="+mj-ea"/>
              </a:rPr>
              <a:t>RISC-V</a:t>
            </a:r>
            <a:r>
              <a:rPr lang="zh-CN" altLang="en-US" b="1" i="0" dirty="0">
                <a:solidFill>
                  <a:srgbClr val="0D0D0D"/>
                </a:solidFill>
                <a:effectLst/>
                <a:highlight>
                  <a:srgbClr val="FFFFFF"/>
                </a:highlight>
                <a:latin typeface="+mj-ea"/>
                <a:ea typeface="+mj-ea"/>
              </a:rPr>
              <a:t>：</a:t>
            </a:r>
            <a:r>
              <a:rPr lang="zh-CN" altLang="en-US" b="0" i="0" dirty="0">
                <a:solidFill>
                  <a:srgbClr val="0D0D0D"/>
                </a:solidFill>
                <a:effectLst/>
                <a:highlight>
                  <a:srgbClr val="FFFFFF"/>
                </a:highlight>
                <a:latin typeface="+mj-ea"/>
                <a:ea typeface="+mj-ea"/>
              </a:rPr>
              <a:t>一种开源指令集架构，提供一种灵活、高效且易于扩展的指令集架构，以应对现代计算需求的多样化和复杂性。</a:t>
            </a:r>
            <a:r>
              <a:rPr lang="en-US" altLang="zh-CN" b="0" i="0" dirty="0">
                <a:solidFill>
                  <a:srgbClr val="0D0D0D"/>
                </a:solidFill>
                <a:effectLst/>
                <a:highlight>
                  <a:srgbClr val="FFFFFF"/>
                </a:highlight>
                <a:latin typeface="+mj-ea"/>
                <a:ea typeface="+mj-ea"/>
              </a:rPr>
              <a:t>RISC-V</a:t>
            </a:r>
            <a:r>
              <a:rPr lang="zh-CN" altLang="en-US" b="0" i="0" dirty="0">
                <a:solidFill>
                  <a:srgbClr val="0D0D0D"/>
                </a:solidFill>
                <a:effectLst/>
                <a:highlight>
                  <a:srgbClr val="FFFFFF"/>
                </a:highlight>
                <a:latin typeface="+mj-ea"/>
                <a:ea typeface="+mj-ea"/>
              </a:rPr>
              <a:t>的开放性使其能够自由地进行定制和优化，促进了全球范围内的技术创新和知识共享。简洁高效的设计，支持</a:t>
            </a:r>
            <a:r>
              <a:rPr lang="en-US" altLang="zh-CN" b="0" i="0" dirty="0">
                <a:solidFill>
                  <a:srgbClr val="0D0D0D"/>
                </a:solidFill>
                <a:effectLst/>
                <a:highlight>
                  <a:srgbClr val="FFFFFF"/>
                </a:highlight>
                <a:latin typeface="+mj-ea"/>
                <a:ea typeface="+mj-ea"/>
              </a:rPr>
              <a:t>32</a:t>
            </a:r>
            <a:r>
              <a:rPr lang="zh-CN" altLang="en-US" b="0" i="0" dirty="0">
                <a:solidFill>
                  <a:srgbClr val="0D0D0D"/>
                </a:solidFill>
                <a:effectLst/>
                <a:highlight>
                  <a:srgbClr val="FFFFFF"/>
                </a:highlight>
                <a:latin typeface="+mj-ea"/>
                <a:ea typeface="+mj-ea"/>
              </a:rPr>
              <a:t>位、</a:t>
            </a:r>
            <a:r>
              <a:rPr lang="en-US" altLang="zh-CN" b="0" i="0" dirty="0">
                <a:solidFill>
                  <a:srgbClr val="0D0D0D"/>
                </a:solidFill>
                <a:effectLst/>
                <a:highlight>
                  <a:srgbClr val="FFFFFF"/>
                </a:highlight>
                <a:latin typeface="+mj-ea"/>
                <a:ea typeface="+mj-ea"/>
              </a:rPr>
              <a:t>64</a:t>
            </a:r>
            <a:r>
              <a:rPr lang="zh-CN" altLang="en-US" b="0" i="0" dirty="0">
                <a:solidFill>
                  <a:srgbClr val="0D0D0D"/>
                </a:solidFill>
                <a:effectLst/>
                <a:highlight>
                  <a:srgbClr val="FFFFFF"/>
                </a:highlight>
                <a:latin typeface="+mj-ea"/>
                <a:ea typeface="+mj-ea"/>
              </a:rPr>
              <a:t>位和</a:t>
            </a:r>
            <a:r>
              <a:rPr lang="en-US" altLang="zh-CN" b="0" i="0" dirty="0">
                <a:solidFill>
                  <a:srgbClr val="0D0D0D"/>
                </a:solidFill>
                <a:effectLst/>
                <a:highlight>
                  <a:srgbClr val="FFFFFF"/>
                </a:highlight>
                <a:latin typeface="+mj-ea"/>
                <a:ea typeface="+mj-ea"/>
              </a:rPr>
              <a:t>128</a:t>
            </a:r>
            <a:r>
              <a:rPr lang="zh-CN" altLang="en-US" b="0" i="0" dirty="0">
                <a:solidFill>
                  <a:srgbClr val="0D0D0D"/>
                </a:solidFill>
                <a:effectLst/>
                <a:highlight>
                  <a:srgbClr val="FFFFFF"/>
                </a:highlight>
                <a:latin typeface="+mj-ea"/>
                <a:ea typeface="+mj-ea"/>
              </a:rPr>
              <a:t>位的处理器设计，并提供了灵活的子集扩展方式。</a:t>
            </a:r>
            <a:endParaRPr lang="en-US" altLang="zh-CN" b="0" i="0" dirty="0">
              <a:solidFill>
                <a:srgbClr val="0D0D0D"/>
              </a:solidFill>
              <a:effectLst/>
              <a:highlight>
                <a:srgbClr val="FFFFFF"/>
              </a:highlight>
              <a:latin typeface="+mj-ea"/>
              <a:ea typeface="+mj-ea"/>
            </a:endParaRPr>
          </a:p>
          <a:p>
            <a:pPr algn="just"/>
            <a:r>
              <a:rPr lang="zh-CN" altLang="en-US" b="1" i="0" dirty="0">
                <a:solidFill>
                  <a:srgbClr val="0D0D0D"/>
                </a:solidFill>
                <a:effectLst/>
                <a:highlight>
                  <a:srgbClr val="FFFFFF"/>
                </a:highlight>
                <a:latin typeface="+mj-ea"/>
                <a:ea typeface="+mj-ea"/>
              </a:rPr>
              <a:t>玄铁 </a:t>
            </a:r>
            <a:r>
              <a:rPr lang="en-US" altLang="zh-CN" b="1" i="0" dirty="0">
                <a:solidFill>
                  <a:srgbClr val="0D0D0D"/>
                </a:solidFill>
                <a:effectLst/>
                <a:highlight>
                  <a:srgbClr val="FFFFFF"/>
                </a:highlight>
                <a:latin typeface="+mj-ea"/>
                <a:ea typeface="+mj-ea"/>
              </a:rPr>
              <a:t>C906</a:t>
            </a:r>
            <a:r>
              <a:rPr lang="zh-CN" altLang="en-US" b="1" i="0" dirty="0">
                <a:solidFill>
                  <a:srgbClr val="0D0D0D"/>
                </a:solidFill>
                <a:effectLst/>
                <a:highlight>
                  <a:srgbClr val="FFFFFF"/>
                </a:highlight>
                <a:latin typeface="+mj-ea"/>
                <a:ea typeface="+mj-ea"/>
              </a:rPr>
              <a:t>：</a:t>
            </a:r>
            <a:r>
              <a:rPr lang="zh-CN" altLang="en-US" b="0" i="0" dirty="0">
                <a:solidFill>
                  <a:srgbClr val="0D0D0D"/>
                </a:solidFill>
                <a:effectLst/>
                <a:highlight>
                  <a:srgbClr val="FFFFFF"/>
                </a:highlight>
                <a:latin typeface="+mj-ea"/>
                <a:ea typeface="+mj-ea"/>
              </a:rPr>
              <a:t>阿里巴巴旗下的平头哥半导体公司设计的一款高性能处理器，采用</a:t>
            </a:r>
            <a:r>
              <a:rPr lang="en-US" altLang="zh-CN" b="0" i="0" dirty="0">
                <a:solidFill>
                  <a:srgbClr val="0D0D0D"/>
                </a:solidFill>
                <a:effectLst/>
                <a:highlight>
                  <a:srgbClr val="FFFFFF"/>
                </a:highlight>
                <a:latin typeface="+mj-ea"/>
                <a:ea typeface="+mj-ea"/>
              </a:rPr>
              <a:t>RISC-V</a:t>
            </a:r>
            <a:r>
              <a:rPr lang="zh-CN" altLang="en-US" b="0" i="0" dirty="0">
                <a:solidFill>
                  <a:srgbClr val="0D0D0D"/>
                </a:solidFill>
                <a:effectLst/>
                <a:highlight>
                  <a:srgbClr val="FFFFFF"/>
                </a:highlight>
                <a:latin typeface="+mj-ea"/>
                <a:ea typeface="+mj-ea"/>
              </a:rPr>
              <a:t>架构。在计算效率、功耗管理和扩展能力等方面有优势。</a:t>
            </a:r>
            <a:endParaRPr lang="en-US" altLang="zh-CN" b="0" i="0" dirty="0">
              <a:solidFill>
                <a:srgbClr val="0D0D0D"/>
              </a:solidFill>
              <a:effectLst/>
              <a:highlight>
                <a:srgbClr val="FFFFFF"/>
              </a:highlight>
              <a:latin typeface="+mj-ea"/>
              <a:ea typeface="+mj-ea"/>
            </a:endParaRPr>
          </a:p>
          <a:p>
            <a:pPr algn="just"/>
            <a:r>
              <a:rPr lang="zh-CN" altLang="en-US" b="1" i="0" dirty="0">
                <a:solidFill>
                  <a:srgbClr val="0D0D0D"/>
                </a:solidFill>
                <a:effectLst/>
                <a:highlight>
                  <a:srgbClr val="FFFFFF"/>
                </a:highlight>
                <a:latin typeface="+mj-ea"/>
                <a:ea typeface="+mj-ea"/>
              </a:rPr>
              <a:t>玄铁 </a:t>
            </a:r>
            <a:r>
              <a:rPr lang="en-US" altLang="zh-CN" b="1" i="0" dirty="0">
                <a:solidFill>
                  <a:srgbClr val="0D0D0D"/>
                </a:solidFill>
                <a:effectLst/>
                <a:highlight>
                  <a:srgbClr val="FFFFFF"/>
                </a:highlight>
                <a:latin typeface="+mj-ea"/>
                <a:ea typeface="+mj-ea"/>
              </a:rPr>
              <a:t>C906 </a:t>
            </a:r>
            <a:r>
              <a:rPr lang="zh-CN" altLang="en-US" b="1" i="0" dirty="0">
                <a:solidFill>
                  <a:srgbClr val="0D0D0D"/>
                </a:solidFill>
                <a:effectLst/>
                <a:highlight>
                  <a:srgbClr val="FFFFFF"/>
                </a:highlight>
                <a:latin typeface="+mj-ea"/>
                <a:ea typeface="+mj-ea"/>
              </a:rPr>
              <a:t>与其他 </a:t>
            </a:r>
            <a:r>
              <a:rPr lang="en-US" altLang="zh-CN" b="1" i="0" dirty="0">
                <a:solidFill>
                  <a:srgbClr val="0D0D0D"/>
                </a:solidFill>
                <a:effectLst/>
                <a:highlight>
                  <a:srgbClr val="FFFFFF"/>
                </a:highlight>
                <a:latin typeface="+mj-ea"/>
                <a:ea typeface="+mj-ea"/>
              </a:rPr>
              <a:t>RISC-V </a:t>
            </a:r>
            <a:r>
              <a:rPr lang="zh-CN" altLang="en-US" b="1" i="0" dirty="0">
                <a:solidFill>
                  <a:srgbClr val="0D0D0D"/>
                </a:solidFill>
                <a:effectLst/>
                <a:highlight>
                  <a:srgbClr val="FFFFFF"/>
                </a:highlight>
                <a:latin typeface="+mj-ea"/>
                <a:ea typeface="+mj-ea"/>
              </a:rPr>
              <a:t>处理器比较：</a:t>
            </a:r>
            <a:r>
              <a:rPr lang="zh-CN" altLang="en-US" b="0" i="0" dirty="0">
                <a:solidFill>
                  <a:srgbClr val="0D0D0D"/>
                </a:solidFill>
                <a:effectLst/>
                <a:highlight>
                  <a:srgbClr val="FFFFFF"/>
                </a:highlight>
                <a:latin typeface="+mj-ea"/>
                <a:ea typeface="+mj-ea"/>
              </a:rPr>
              <a:t>在技术规格、性能和应用场景方面各有优劣。</a:t>
            </a:r>
            <a:endParaRPr lang="en-US" altLang="zh-CN" b="0" i="0" dirty="0">
              <a:solidFill>
                <a:srgbClr val="0D0D0D"/>
              </a:solidFill>
              <a:effectLst/>
              <a:highlight>
                <a:srgbClr val="FFFFFF"/>
              </a:highlight>
              <a:latin typeface="+mj-ea"/>
              <a:ea typeface="+mj-ea"/>
            </a:endParaRPr>
          </a:p>
          <a:p>
            <a:pPr algn="just"/>
            <a:r>
              <a:rPr lang="zh-CN" altLang="en-US" b="1" dirty="0">
                <a:solidFill>
                  <a:srgbClr val="0D0D0D"/>
                </a:solidFill>
                <a:highlight>
                  <a:srgbClr val="FFFFFF"/>
                </a:highlight>
                <a:latin typeface="+mj-ea"/>
                <a:ea typeface="+mj-ea"/>
              </a:rPr>
              <a:t>未来：</a:t>
            </a:r>
            <a:r>
              <a:rPr lang="en-US" altLang="zh-CN" b="0" i="0" dirty="0">
                <a:solidFill>
                  <a:srgbClr val="0D0D0D"/>
                </a:solidFill>
                <a:effectLst/>
                <a:highlight>
                  <a:srgbClr val="FFFFFF"/>
                </a:highlight>
                <a:latin typeface="+mj-ea"/>
                <a:ea typeface="+mj-ea"/>
              </a:rPr>
              <a:t>RISC-V</a:t>
            </a:r>
            <a:r>
              <a:rPr lang="zh-CN" altLang="en-US" b="0" i="0" dirty="0">
                <a:solidFill>
                  <a:srgbClr val="0D0D0D"/>
                </a:solidFill>
                <a:effectLst/>
                <a:highlight>
                  <a:srgbClr val="FFFFFF"/>
                </a:highlight>
                <a:latin typeface="+mj-ea"/>
                <a:ea typeface="+mj-ea"/>
              </a:rPr>
              <a:t>架构的开放性和可定制性为未来处理器设计和应用提供了广阔的空间，具有巨大的市场潜力。</a:t>
            </a:r>
            <a:endParaRPr lang="zh-CN" altLang="en-US" dirty="0">
              <a:latin typeface="+mj-ea"/>
              <a:ea typeface="+mj-ea"/>
            </a:endParaRPr>
          </a:p>
        </p:txBody>
      </p:sp>
      <p:pic>
        <p:nvPicPr>
          <p:cNvPr id="4" name="图片 3">
            <a:extLst>
              <a:ext uri="{FF2B5EF4-FFF2-40B4-BE49-F238E27FC236}">
                <a16:creationId xmlns:a16="http://schemas.microsoft.com/office/drawing/2014/main" id="{811548B5-61DB-4383-8486-C8C79BDF29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extLst>
      <p:ext uri="{BB962C8B-B14F-4D97-AF65-F5344CB8AC3E}">
        <p14:creationId xmlns:p14="http://schemas.microsoft.com/office/powerpoint/2010/main" val="2090669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638625-3594-3913-CEFE-AFE35B994D77}"/>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29C51B61-183C-289B-FD9B-0736D25F468D}"/>
              </a:ext>
            </a:extLst>
          </p:cNvPr>
          <p:cNvSpPr>
            <a:spLocks noGrp="1"/>
          </p:cNvSpPr>
          <p:nvPr>
            <p:ph idx="1"/>
          </p:nvPr>
        </p:nvSpPr>
        <p:spPr>
          <a:xfrm>
            <a:off x="694800" y="1686909"/>
            <a:ext cx="10955917" cy="4124579"/>
          </a:xfrm>
        </p:spPr>
        <p:txBody>
          <a:bodyPr/>
          <a:lstStyle/>
          <a:p>
            <a:pPr marL="0" indent="0" algn="just">
              <a:lnSpc>
                <a:spcPct val="125000"/>
              </a:lnSpc>
              <a:spcBef>
                <a:spcPts val="2000"/>
              </a:spcBef>
              <a:spcAft>
                <a:spcPts val="2000"/>
              </a:spcAft>
              <a:buNone/>
            </a:pPr>
            <a:r>
              <a:rPr lang="zh-CN" altLang="en-US" b="0" i="0" dirty="0">
                <a:solidFill>
                  <a:srgbClr val="0D0D0D"/>
                </a:solidFill>
                <a:effectLst/>
                <a:highlight>
                  <a:srgbClr val="FFFFFF"/>
                </a:highlight>
                <a:latin typeface="+mj-ea"/>
                <a:ea typeface="+mj-ea"/>
              </a:rPr>
              <a:t>总的来说，</a:t>
            </a:r>
            <a:r>
              <a:rPr lang="en-US" altLang="zh-CN" b="0" i="0" dirty="0">
                <a:solidFill>
                  <a:srgbClr val="0D0D0D"/>
                </a:solidFill>
                <a:effectLst/>
                <a:highlight>
                  <a:srgbClr val="FFFFFF"/>
                </a:highlight>
                <a:latin typeface="+mj-ea"/>
                <a:ea typeface="+mj-ea"/>
              </a:rPr>
              <a:t>RISC-V</a:t>
            </a:r>
            <a:r>
              <a:rPr lang="zh-CN" altLang="en-US" b="0" i="0" dirty="0">
                <a:solidFill>
                  <a:srgbClr val="0D0D0D"/>
                </a:solidFill>
                <a:effectLst/>
                <a:highlight>
                  <a:srgbClr val="FFFFFF"/>
                </a:highlight>
                <a:latin typeface="+mj-ea"/>
                <a:ea typeface="+mj-ea"/>
              </a:rPr>
              <a:t>作为一种新兴的开源指令集架构，以其创新的设计理念和强大的技术优势，在全球范围内迅速崛起。玄铁</a:t>
            </a:r>
            <a:r>
              <a:rPr lang="en-US" altLang="zh-CN" b="0" i="0" dirty="0">
                <a:solidFill>
                  <a:srgbClr val="0D0D0D"/>
                </a:solidFill>
                <a:effectLst/>
                <a:highlight>
                  <a:srgbClr val="FFFFFF"/>
                </a:highlight>
                <a:latin typeface="+mj-ea"/>
                <a:ea typeface="+mj-ea"/>
              </a:rPr>
              <a:t>C906</a:t>
            </a:r>
            <a:r>
              <a:rPr lang="zh-CN" altLang="en-US" b="0" i="0" dirty="0">
                <a:solidFill>
                  <a:srgbClr val="0D0D0D"/>
                </a:solidFill>
                <a:effectLst/>
                <a:highlight>
                  <a:srgbClr val="FFFFFF"/>
                </a:highlight>
                <a:latin typeface="+mj-ea"/>
                <a:ea typeface="+mj-ea"/>
              </a:rPr>
              <a:t>处理器作为</a:t>
            </a:r>
            <a:r>
              <a:rPr lang="en-US" altLang="zh-CN" b="0" i="0" dirty="0">
                <a:solidFill>
                  <a:srgbClr val="0D0D0D"/>
                </a:solidFill>
                <a:effectLst/>
                <a:highlight>
                  <a:srgbClr val="FFFFFF"/>
                </a:highlight>
                <a:latin typeface="+mj-ea"/>
                <a:ea typeface="+mj-ea"/>
              </a:rPr>
              <a:t>RISC-V</a:t>
            </a:r>
            <a:r>
              <a:rPr lang="zh-CN" altLang="en-US" b="0" i="0" dirty="0">
                <a:solidFill>
                  <a:srgbClr val="0D0D0D"/>
                </a:solidFill>
                <a:effectLst/>
                <a:highlight>
                  <a:srgbClr val="FFFFFF"/>
                </a:highlight>
                <a:latin typeface="+mj-ea"/>
                <a:ea typeface="+mj-ea"/>
              </a:rPr>
              <a:t>架构的一个成功应用实例，充分展示了这一架构的潜力和未来发展方向。通过对</a:t>
            </a:r>
            <a:r>
              <a:rPr lang="en-US" altLang="zh-CN" b="0" i="0" dirty="0">
                <a:solidFill>
                  <a:srgbClr val="0D0D0D"/>
                </a:solidFill>
                <a:effectLst/>
                <a:highlight>
                  <a:srgbClr val="FFFFFF"/>
                </a:highlight>
                <a:latin typeface="+mj-ea"/>
                <a:ea typeface="+mj-ea"/>
              </a:rPr>
              <a:t>RISC-V</a:t>
            </a:r>
            <a:r>
              <a:rPr lang="zh-CN" altLang="en-US" b="0" i="0" dirty="0">
                <a:solidFill>
                  <a:srgbClr val="0D0D0D"/>
                </a:solidFill>
                <a:effectLst/>
                <a:highlight>
                  <a:srgbClr val="FFFFFF"/>
                </a:highlight>
                <a:latin typeface="+mj-ea"/>
                <a:ea typeface="+mj-ea"/>
              </a:rPr>
              <a:t>及其具体处理器实例的深入分析，本文为读者提供了对这一前沿技术的全面理解，并为未来处理器的设计和应用提供了有价值的参考。</a:t>
            </a:r>
          </a:p>
          <a:p>
            <a:pPr marL="0" indent="0" algn="just">
              <a:lnSpc>
                <a:spcPct val="125000"/>
              </a:lnSpc>
              <a:spcBef>
                <a:spcPts val="2000"/>
              </a:spcBef>
              <a:spcAft>
                <a:spcPts val="2000"/>
              </a:spcAft>
              <a:buNone/>
            </a:pPr>
            <a:r>
              <a:rPr lang="en-US" altLang="zh-CN" b="0" i="0" dirty="0">
                <a:solidFill>
                  <a:srgbClr val="0D0D0D"/>
                </a:solidFill>
                <a:effectLst/>
                <a:highlight>
                  <a:srgbClr val="FFFFFF"/>
                </a:highlight>
                <a:latin typeface="+mj-ea"/>
                <a:ea typeface="+mj-ea"/>
              </a:rPr>
              <a:t>RISC-V</a:t>
            </a:r>
            <a:r>
              <a:rPr lang="zh-CN" altLang="en-US" b="0" i="0" dirty="0">
                <a:solidFill>
                  <a:srgbClr val="0D0D0D"/>
                </a:solidFill>
                <a:effectLst/>
                <a:highlight>
                  <a:srgbClr val="FFFFFF"/>
                </a:highlight>
                <a:latin typeface="+mj-ea"/>
                <a:ea typeface="+mj-ea"/>
              </a:rPr>
              <a:t>的开放性和可定制性不仅降低了硬件和软件开发成本，也加快了产品的上市速度，推动了硬件生态系统的多样化发展。未来，随着更多创新和改进的出现，</a:t>
            </a:r>
            <a:r>
              <a:rPr lang="en-US" altLang="zh-CN" b="0" i="0" dirty="0">
                <a:solidFill>
                  <a:srgbClr val="0D0D0D"/>
                </a:solidFill>
                <a:effectLst/>
                <a:highlight>
                  <a:srgbClr val="FFFFFF"/>
                </a:highlight>
                <a:latin typeface="+mj-ea"/>
                <a:ea typeface="+mj-ea"/>
              </a:rPr>
              <a:t>RISC-V</a:t>
            </a:r>
            <a:r>
              <a:rPr lang="zh-CN" altLang="en-US" b="0" i="0" dirty="0">
                <a:solidFill>
                  <a:srgbClr val="0D0D0D"/>
                </a:solidFill>
                <a:effectLst/>
                <a:highlight>
                  <a:srgbClr val="FFFFFF"/>
                </a:highlight>
                <a:latin typeface="+mj-ea"/>
                <a:ea typeface="+mj-ea"/>
              </a:rPr>
              <a:t>有望在更广泛的应用领域中发挥重要作用，成为推动科技进步的重要力量。</a:t>
            </a:r>
          </a:p>
        </p:txBody>
      </p:sp>
      <p:pic>
        <p:nvPicPr>
          <p:cNvPr id="4" name="图片 3">
            <a:extLst>
              <a:ext uri="{FF2B5EF4-FFF2-40B4-BE49-F238E27FC236}">
                <a16:creationId xmlns:a16="http://schemas.microsoft.com/office/drawing/2014/main" id="{95CC67D0-E389-48C1-B52D-88508EA429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extLst>
      <p:ext uri="{BB962C8B-B14F-4D97-AF65-F5344CB8AC3E}">
        <p14:creationId xmlns:p14="http://schemas.microsoft.com/office/powerpoint/2010/main" val="2393133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2"/>
            </p:custDataLst>
          </p:nvPr>
        </p:nvSpPr>
        <p:spPr/>
        <p:txBody>
          <a:bodyPr/>
          <a:lstStyle/>
          <a:p>
            <a:r>
              <a:rPr lang="zh-CN" altLang="en-US" dirty="0"/>
              <a:t>参考资料</a:t>
            </a:r>
          </a:p>
        </p:txBody>
      </p:sp>
      <p:pic>
        <p:nvPicPr>
          <p:cNvPr id="4" name="图形 3">
            <a:extLst>
              <a:ext uri="{FF2B5EF4-FFF2-40B4-BE49-F238E27FC236}">
                <a16:creationId xmlns:a16="http://schemas.microsoft.com/office/drawing/2014/main" id="{A7A79BA1-523C-4568-BA76-8B023F3F98E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5" name="文本框 4">
            <a:extLst>
              <a:ext uri="{FF2B5EF4-FFF2-40B4-BE49-F238E27FC236}">
                <a16:creationId xmlns:a16="http://schemas.microsoft.com/office/drawing/2014/main" id="{22D3A314-7481-44C1-89EB-94373B581D82}"/>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426523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638625-3594-3913-CEFE-AFE35B994D77}"/>
              </a:ext>
            </a:extLst>
          </p:cNvPr>
          <p:cNvSpPr>
            <a:spLocks noGrp="1"/>
          </p:cNvSpPr>
          <p:nvPr>
            <p:ph type="title"/>
          </p:nvPr>
        </p:nvSpPr>
        <p:spPr/>
        <p:txBody>
          <a:bodyPr/>
          <a:lstStyle/>
          <a:p>
            <a:r>
              <a:rPr lang="zh-CN" altLang="en-US" dirty="0"/>
              <a:t>参考资料</a:t>
            </a:r>
          </a:p>
        </p:txBody>
      </p:sp>
      <p:pic>
        <p:nvPicPr>
          <p:cNvPr id="6" name="图片 5">
            <a:extLst>
              <a:ext uri="{FF2B5EF4-FFF2-40B4-BE49-F238E27FC236}">
                <a16:creationId xmlns:a16="http://schemas.microsoft.com/office/drawing/2014/main" id="{FC7E970B-3199-403D-9C5F-DB56A43EE5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grpSp>
        <p:nvGrpSpPr>
          <p:cNvPr id="3" name="组合 2">
            <a:extLst>
              <a:ext uri="{FF2B5EF4-FFF2-40B4-BE49-F238E27FC236}">
                <a16:creationId xmlns:a16="http://schemas.microsoft.com/office/drawing/2014/main" id="{86640073-4626-431A-9CAD-91DD79CBC755}"/>
              </a:ext>
            </a:extLst>
          </p:cNvPr>
          <p:cNvGrpSpPr/>
          <p:nvPr/>
        </p:nvGrpSpPr>
        <p:grpSpPr>
          <a:xfrm>
            <a:off x="2971800" y="317620"/>
            <a:ext cx="818854" cy="762380"/>
            <a:chOff x="741000" y="1550015"/>
            <a:chExt cx="4822826" cy="4490218"/>
          </a:xfrm>
        </p:grpSpPr>
        <p:sp>
          <p:nvSpPr>
            <p:cNvPr id="7" name="íṧḷïďé">
              <a:extLst>
                <a:ext uri="{FF2B5EF4-FFF2-40B4-BE49-F238E27FC236}">
                  <a16:creationId xmlns:a16="http://schemas.microsoft.com/office/drawing/2014/main" id="{88051ECB-F832-44A4-8298-014DF3408A89}"/>
                </a:ext>
              </a:extLst>
            </p:cNvPr>
            <p:cNvSpPr/>
            <p:nvPr/>
          </p:nvSpPr>
          <p:spPr bwMode="auto">
            <a:xfrm>
              <a:off x="741000" y="2268148"/>
              <a:ext cx="4822826" cy="893076"/>
            </a:xfrm>
            <a:custGeom>
              <a:avLst/>
              <a:gdLst>
                <a:gd name="T0" fmla="*/ 1375 w 2897"/>
                <a:gd name="T1" fmla="*/ 509 h 537"/>
                <a:gd name="T2" fmla="*/ 1284 w 2897"/>
                <a:gd name="T3" fmla="*/ 418 h 537"/>
                <a:gd name="T4" fmla="*/ 35 w 2897"/>
                <a:gd name="T5" fmla="*/ 61 h 537"/>
                <a:gd name="T6" fmla="*/ 1313 w 2897"/>
                <a:gd name="T7" fmla="*/ 379 h 537"/>
                <a:gd name="T8" fmla="*/ 1303 w 2897"/>
                <a:gd name="T9" fmla="*/ 365 h 537"/>
                <a:gd name="T10" fmla="*/ 1356 w 2897"/>
                <a:gd name="T11" fmla="*/ 474 h 537"/>
                <a:gd name="T12" fmla="*/ 1430 w 2897"/>
                <a:gd name="T13" fmla="*/ 484 h 537"/>
                <a:gd name="T14" fmla="*/ 1503 w 2897"/>
                <a:gd name="T15" fmla="*/ 484 h 537"/>
                <a:gd name="T16" fmla="*/ 1579 w 2897"/>
                <a:gd name="T17" fmla="*/ 430 h 537"/>
                <a:gd name="T18" fmla="*/ 1579 w 2897"/>
                <a:gd name="T19" fmla="*/ 365 h 537"/>
                <a:gd name="T20" fmla="*/ 2846 w 2897"/>
                <a:gd name="T21" fmla="*/ 32 h 537"/>
                <a:gd name="T22" fmla="*/ 1622 w 2897"/>
                <a:gd name="T23" fmla="*/ 404 h 537"/>
                <a:gd name="T24" fmla="*/ 1585 w 2897"/>
                <a:gd name="T25" fmla="*/ 482 h 537"/>
                <a:gd name="T26" fmla="*/ 1448 w 2897"/>
                <a:gd name="T27" fmla="*/ 509 h 537"/>
                <a:gd name="T28" fmla="*/ 1448 w 2897"/>
                <a:gd name="T29" fmla="*/ 537 h 537"/>
                <a:gd name="T30" fmla="*/ 1605 w 2897"/>
                <a:gd name="T31" fmla="*/ 502 h 537"/>
                <a:gd name="T32" fmla="*/ 1626 w 2897"/>
                <a:gd name="T33" fmla="*/ 418 h 537"/>
                <a:gd name="T34" fmla="*/ 2886 w 2897"/>
                <a:gd name="T35" fmla="*/ 83 h 537"/>
                <a:gd name="T36" fmla="*/ 2894 w 2897"/>
                <a:gd name="T37" fmla="*/ 63 h 537"/>
                <a:gd name="T38" fmla="*/ 2849 w 2897"/>
                <a:gd name="T39" fmla="*/ 2 h 537"/>
                <a:gd name="T40" fmla="*/ 1565 w 2897"/>
                <a:gd name="T41" fmla="*/ 365 h 537"/>
                <a:gd name="T42" fmla="*/ 1526 w 2897"/>
                <a:gd name="T43" fmla="*/ 450 h 537"/>
                <a:gd name="T44" fmla="*/ 1466 w 2897"/>
                <a:gd name="T45" fmla="*/ 456 h 537"/>
                <a:gd name="T46" fmla="*/ 1393 w 2897"/>
                <a:gd name="T47" fmla="*/ 456 h 537"/>
                <a:gd name="T48" fmla="*/ 1343 w 2897"/>
                <a:gd name="T49" fmla="*/ 418 h 537"/>
                <a:gd name="T50" fmla="*/ 1321 w 2897"/>
                <a:gd name="T51" fmla="*/ 352 h 537"/>
                <a:gd name="T52" fmla="*/ 31 w 2897"/>
                <a:gd name="T53" fmla="*/ 9 h 537"/>
                <a:gd name="T54" fmla="*/ 1 w 2897"/>
                <a:gd name="T55" fmla="*/ 75 h 537"/>
                <a:gd name="T56" fmla="*/ 1266 w 2897"/>
                <a:gd name="T57" fmla="*/ 431 h 537"/>
                <a:gd name="T58" fmla="*/ 1256 w 2897"/>
                <a:gd name="T59" fmla="*/ 418 h 537"/>
                <a:gd name="T60" fmla="*/ 1375 w 2897"/>
                <a:gd name="T61" fmla="*/ 537 h 537"/>
                <a:gd name="T62" fmla="*/ 1462 w 2897"/>
                <a:gd name="T63" fmla="*/ 5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7" h="537">
                  <a:moveTo>
                    <a:pt x="1448" y="509"/>
                  </a:moveTo>
                  <a:cubicBezTo>
                    <a:pt x="1375" y="509"/>
                    <a:pt x="1375" y="509"/>
                    <a:pt x="1375" y="509"/>
                  </a:cubicBezTo>
                  <a:cubicBezTo>
                    <a:pt x="1350" y="509"/>
                    <a:pt x="1327" y="499"/>
                    <a:pt x="1311" y="482"/>
                  </a:cubicBezTo>
                  <a:cubicBezTo>
                    <a:pt x="1294" y="466"/>
                    <a:pt x="1284" y="443"/>
                    <a:pt x="1284" y="418"/>
                  </a:cubicBezTo>
                  <a:cubicBezTo>
                    <a:pt x="1284" y="411"/>
                    <a:pt x="1280" y="406"/>
                    <a:pt x="1274" y="404"/>
                  </a:cubicBezTo>
                  <a:cubicBezTo>
                    <a:pt x="35" y="61"/>
                    <a:pt x="35" y="61"/>
                    <a:pt x="35" y="61"/>
                  </a:cubicBezTo>
                  <a:cubicBezTo>
                    <a:pt x="50" y="32"/>
                    <a:pt x="50" y="32"/>
                    <a:pt x="50" y="32"/>
                  </a:cubicBezTo>
                  <a:cubicBezTo>
                    <a:pt x="1313" y="379"/>
                    <a:pt x="1313" y="379"/>
                    <a:pt x="1313" y="379"/>
                  </a:cubicBezTo>
                  <a:cubicBezTo>
                    <a:pt x="1317" y="365"/>
                    <a:pt x="1317" y="365"/>
                    <a:pt x="1317" y="365"/>
                  </a:cubicBezTo>
                  <a:cubicBezTo>
                    <a:pt x="1303" y="365"/>
                    <a:pt x="1303" y="365"/>
                    <a:pt x="1303" y="365"/>
                  </a:cubicBezTo>
                  <a:cubicBezTo>
                    <a:pt x="1303" y="397"/>
                    <a:pt x="1312" y="426"/>
                    <a:pt x="1328" y="448"/>
                  </a:cubicBezTo>
                  <a:cubicBezTo>
                    <a:pt x="1336" y="459"/>
                    <a:pt x="1345" y="468"/>
                    <a:pt x="1356" y="474"/>
                  </a:cubicBezTo>
                  <a:cubicBezTo>
                    <a:pt x="1367" y="481"/>
                    <a:pt x="1380" y="484"/>
                    <a:pt x="1393" y="484"/>
                  </a:cubicBezTo>
                  <a:cubicBezTo>
                    <a:pt x="1430" y="484"/>
                    <a:pt x="1430" y="484"/>
                    <a:pt x="1430" y="484"/>
                  </a:cubicBezTo>
                  <a:cubicBezTo>
                    <a:pt x="1466" y="484"/>
                    <a:pt x="1466" y="484"/>
                    <a:pt x="1466" y="484"/>
                  </a:cubicBezTo>
                  <a:cubicBezTo>
                    <a:pt x="1503" y="484"/>
                    <a:pt x="1503" y="484"/>
                    <a:pt x="1503" y="484"/>
                  </a:cubicBezTo>
                  <a:cubicBezTo>
                    <a:pt x="1517" y="484"/>
                    <a:pt x="1529" y="481"/>
                    <a:pt x="1540" y="474"/>
                  </a:cubicBezTo>
                  <a:cubicBezTo>
                    <a:pt x="1557" y="464"/>
                    <a:pt x="1570" y="449"/>
                    <a:pt x="1579" y="430"/>
                  </a:cubicBezTo>
                  <a:cubicBezTo>
                    <a:pt x="1588" y="411"/>
                    <a:pt x="1593" y="389"/>
                    <a:pt x="1593" y="365"/>
                  </a:cubicBezTo>
                  <a:cubicBezTo>
                    <a:pt x="1579" y="365"/>
                    <a:pt x="1579" y="365"/>
                    <a:pt x="1579" y="365"/>
                  </a:cubicBezTo>
                  <a:cubicBezTo>
                    <a:pt x="1583" y="379"/>
                    <a:pt x="1583" y="379"/>
                    <a:pt x="1583" y="379"/>
                  </a:cubicBezTo>
                  <a:cubicBezTo>
                    <a:pt x="2846" y="32"/>
                    <a:pt x="2846" y="32"/>
                    <a:pt x="2846" y="32"/>
                  </a:cubicBezTo>
                  <a:cubicBezTo>
                    <a:pt x="2861" y="61"/>
                    <a:pt x="2861" y="61"/>
                    <a:pt x="2861" y="61"/>
                  </a:cubicBezTo>
                  <a:cubicBezTo>
                    <a:pt x="1622" y="404"/>
                    <a:pt x="1622" y="404"/>
                    <a:pt x="1622" y="404"/>
                  </a:cubicBezTo>
                  <a:cubicBezTo>
                    <a:pt x="1616" y="406"/>
                    <a:pt x="1612" y="411"/>
                    <a:pt x="1612" y="418"/>
                  </a:cubicBezTo>
                  <a:cubicBezTo>
                    <a:pt x="1612" y="443"/>
                    <a:pt x="1602" y="466"/>
                    <a:pt x="1585" y="482"/>
                  </a:cubicBezTo>
                  <a:cubicBezTo>
                    <a:pt x="1569" y="499"/>
                    <a:pt x="1546" y="509"/>
                    <a:pt x="1521" y="509"/>
                  </a:cubicBezTo>
                  <a:cubicBezTo>
                    <a:pt x="1448" y="509"/>
                    <a:pt x="1448" y="509"/>
                    <a:pt x="1448" y="509"/>
                  </a:cubicBezTo>
                  <a:cubicBezTo>
                    <a:pt x="1440" y="509"/>
                    <a:pt x="1434" y="515"/>
                    <a:pt x="1434" y="523"/>
                  </a:cubicBezTo>
                  <a:cubicBezTo>
                    <a:pt x="1434" y="531"/>
                    <a:pt x="1440" y="537"/>
                    <a:pt x="1448" y="537"/>
                  </a:cubicBezTo>
                  <a:cubicBezTo>
                    <a:pt x="1521" y="537"/>
                    <a:pt x="1521" y="537"/>
                    <a:pt x="1521" y="537"/>
                  </a:cubicBezTo>
                  <a:cubicBezTo>
                    <a:pt x="1554" y="537"/>
                    <a:pt x="1584" y="523"/>
                    <a:pt x="1605" y="502"/>
                  </a:cubicBezTo>
                  <a:cubicBezTo>
                    <a:pt x="1627" y="480"/>
                    <a:pt x="1640" y="451"/>
                    <a:pt x="1640" y="418"/>
                  </a:cubicBezTo>
                  <a:cubicBezTo>
                    <a:pt x="1626" y="418"/>
                    <a:pt x="1626" y="418"/>
                    <a:pt x="1626" y="418"/>
                  </a:cubicBezTo>
                  <a:cubicBezTo>
                    <a:pt x="1630" y="431"/>
                    <a:pt x="1630" y="431"/>
                    <a:pt x="1630" y="431"/>
                  </a:cubicBezTo>
                  <a:cubicBezTo>
                    <a:pt x="2886" y="83"/>
                    <a:pt x="2886" y="83"/>
                    <a:pt x="2886" y="83"/>
                  </a:cubicBezTo>
                  <a:cubicBezTo>
                    <a:pt x="2890" y="82"/>
                    <a:pt x="2893" y="79"/>
                    <a:pt x="2895" y="75"/>
                  </a:cubicBezTo>
                  <a:cubicBezTo>
                    <a:pt x="2897" y="71"/>
                    <a:pt x="2896" y="67"/>
                    <a:pt x="2894" y="63"/>
                  </a:cubicBezTo>
                  <a:cubicBezTo>
                    <a:pt x="2866" y="9"/>
                    <a:pt x="2866" y="9"/>
                    <a:pt x="2866" y="9"/>
                  </a:cubicBezTo>
                  <a:cubicBezTo>
                    <a:pt x="2862" y="3"/>
                    <a:pt x="2856" y="0"/>
                    <a:pt x="2849" y="2"/>
                  </a:cubicBezTo>
                  <a:cubicBezTo>
                    <a:pt x="1576" y="352"/>
                    <a:pt x="1576" y="352"/>
                    <a:pt x="1576" y="352"/>
                  </a:cubicBezTo>
                  <a:cubicBezTo>
                    <a:pt x="1570" y="353"/>
                    <a:pt x="1565" y="359"/>
                    <a:pt x="1565" y="365"/>
                  </a:cubicBezTo>
                  <a:cubicBezTo>
                    <a:pt x="1565" y="392"/>
                    <a:pt x="1558" y="415"/>
                    <a:pt x="1546" y="431"/>
                  </a:cubicBezTo>
                  <a:cubicBezTo>
                    <a:pt x="1540" y="439"/>
                    <a:pt x="1533" y="446"/>
                    <a:pt x="1526" y="450"/>
                  </a:cubicBezTo>
                  <a:cubicBezTo>
                    <a:pt x="1519" y="454"/>
                    <a:pt x="1511" y="456"/>
                    <a:pt x="1503" y="456"/>
                  </a:cubicBezTo>
                  <a:cubicBezTo>
                    <a:pt x="1466" y="456"/>
                    <a:pt x="1466" y="456"/>
                    <a:pt x="1466" y="456"/>
                  </a:cubicBezTo>
                  <a:cubicBezTo>
                    <a:pt x="1430" y="456"/>
                    <a:pt x="1430" y="456"/>
                    <a:pt x="1430" y="456"/>
                  </a:cubicBezTo>
                  <a:cubicBezTo>
                    <a:pt x="1393" y="456"/>
                    <a:pt x="1393" y="456"/>
                    <a:pt x="1393" y="456"/>
                  </a:cubicBezTo>
                  <a:cubicBezTo>
                    <a:pt x="1385" y="456"/>
                    <a:pt x="1378" y="454"/>
                    <a:pt x="1370" y="450"/>
                  </a:cubicBezTo>
                  <a:cubicBezTo>
                    <a:pt x="1360" y="444"/>
                    <a:pt x="1350" y="433"/>
                    <a:pt x="1343" y="418"/>
                  </a:cubicBezTo>
                  <a:cubicBezTo>
                    <a:pt x="1335" y="403"/>
                    <a:pt x="1331" y="385"/>
                    <a:pt x="1331" y="365"/>
                  </a:cubicBezTo>
                  <a:cubicBezTo>
                    <a:pt x="1331" y="359"/>
                    <a:pt x="1327" y="353"/>
                    <a:pt x="1321" y="352"/>
                  </a:cubicBezTo>
                  <a:cubicBezTo>
                    <a:pt x="47" y="2"/>
                    <a:pt x="47" y="2"/>
                    <a:pt x="47" y="2"/>
                  </a:cubicBezTo>
                  <a:cubicBezTo>
                    <a:pt x="40" y="0"/>
                    <a:pt x="34" y="3"/>
                    <a:pt x="31" y="9"/>
                  </a:cubicBezTo>
                  <a:cubicBezTo>
                    <a:pt x="2" y="63"/>
                    <a:pt x="2" y="63"/>
                    <a:pt x="2" y="63"/>
                  </a:cubicBezTo>
                  <a:cubicBezTo>
                    <a:pt x="0" y="67"/>
                    <a:pt x="0" y="71"/>
                    <a:pt x="1" y="75"/>
                  </a:cubicBezTo>
                  <a:cubicBezTo>
                    <a:pt x="3" y="79"/>
                    <a:pt x="6" y="82"/>
                    <a:pt x="11" y="83"/>
                  </a:cubicBezTo>
                  <a:cubicBezTo>
                    <a:pt x="1266" y="431"/>
                    <a:pt x="1266" y="431"/>
                    <a:pt x="1266" y="431"/>
                  </a:cubicBezTo>
                  <a:cubicBezTo>
                    <a:pt x="1270" y="418"/>
                    <a:pt x="1270" y="418"/>
                    <a:pt x="1270" y="418"/>
                  </a:cubicBezTo>
                  <a:cubicBezTo>
                    <a:pt x="1256" y="418"/>
                    <a:pt x="1256" y="418"/>
                    <a:pt x="1256" y="418"/>
                  </a:cubicBezTo>
                  <a:cubicBezTo>
                    <a:pt x="1256" y="451"/>
                    <a:pt x="1269" y="480"/>
                    <a:pt x="1291" y="502"/>
                  </a:cubicBezTo>
                  <a:cubicBezTo>
                    <a:pt x="1312" y="523"/>
                    <a:pt x="1342" y="537"/>
                    <a:pt x="1375" y="537"/>
                  </a:cubicBezTo>
                  <a:cubicBezTo>
                    <a:pt x="1448" y="537"/>
                    <a:pt x="1448" y="537"/>
                    <a:pt x="1448" y="537"/>
                  </a:cubicBezTo>
                  <a:cubicBezTo>
                    <a:pt x="1456" y="537"/>
                    <a:pt x="1462" y="531"/>
                    <a:pt x="1462" y="523"/>
                  </a:cubicBezTo>
                  <a:cubicBezTo>
                    <a:pt x="1462" y="515"/>
                    <a:pt x="1456" y="509"/>
                    <a:pt x="1448" y="509"/>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 name="iSľîḋe">
              <a:extLst>
                <a:ext uri="{FF2B5EF4-FFF2-40B4-BE49-F238E27FC236}">
                  <a16:creationId xmlns:a16="http://schemas.microsoft.com/office/drawing/2014/main" id="{E4261DC0-2909-4E71-A2A6-A7F8627845E9}"/>
                </a:ext>
              </a:extLst>
            </p:cNvPr>
            <p:cNvSpPr/>
            <p:nvPr/>
          </p:nvSpPr>
          <p:spPr bwMode="auto">
            <a:xfrm>
              <a:off x="763678" y="2407454"/>
              <a:ext cx="4775310" cy="3609020"/>
            </a:xfrm>
            <a:custGeom>
              <a:avLst/>
              <a:gdLst>
                <a:gd name="T0" fmla="*/ 2868 w 2868"/>
                <a:gd name="T1" fmla="*/ 0 h 2168"/>
                <a:gd name="T2" fmla="*/ 1626 w 2868"/>
                <a:gd name="T3" fmla="*/ 345 h 2168"/>
                <a:gd name="T4" fmla="*/ 1591 w 2868"/>
                <a:gd name="T5" fmla="*/ 418 h 2168"/>
                <a:gd name="T6" fmla="*/ 1507 w 2868"/>
                <a:gd name="T7" fmla="*/ 453 h 2168"/>
                <a:gd name="T8" fmla="*/ 1507 w 2868"/>
                <a:gd name="T9" fmla="*/ 453 h 2168"/>
                <a:gd name="T10" fmla="*/ 1434 w 2868"/>
                <a:gd name="T11" fmla="*/ 453 h 2168"/>
                <a:gd name="T12" fmla="*/ 1434 w 2868"/>
                <a:gd name="T13" fmla="*/ 453 h 2168"/>
                <a:gd name="T14" fmla="*/ 1361 w 2868"/>
                <a:gd name="T15" fmla="*/ 453 h 2168"/>
                <a:gd name="T16" fmla="*/ 1361 w 2868"/>
                <a:gd name="T17" fmla="*/ 453 h 2168"/>
                <a:gd name="T18" fmla="*/ 1277 w 2868"/>
                <a:gd name="T19" fmla="*/ 418 h 2168"/>
                <a:gd name="T20" fmla="*/ 1243 w 2868"/>
                <a:gd name="T21" fmla="*/ 345 h 2168"/>
                <a:gd name="T22" fmla="*/ 0 w 2868"/>
                <a:gd name="T23" fmla="*/ 0 h 2168"/>
                <a:gd name="T24" fmla="*/ 0 w 2868"/>
                <a:gd name="T25" fmla="*/ 1705 h 2168"/>
                <a:gd name="T26" fmla="*/ 1256 w 2868"/>
                <a:gd name="T27" fmla="*/ 2063 h 2168"/>
                <a:gd name="T28" fmla="*/ 1361 w 2868"/>
                <a:gd name="T29" fmla="*/ 2168 h 2168"/>
                <a:gd name="T30" fmla="*/ 1434 w 2868"/>
                <a:gd name="T31" fmla="*/ 2168 h 2168"/>
                <a:gd name="T32" fmla="*/ 1507 w 2868"/>
                <a:gd name="T33" fmla="*/ 2168 h 2168"/>
                <a:gd name="T34" fmla="*/ 1612 w 2868"/>
                <a:gd name="T35" fmla="*/ 2063 h 2168"/>
                <a:gd name="T36" fmla="*/ 2868 w 2868"/>
                <a:gd name="T37" fmla="*/ 1705 h 2168"/>
                <a:gd name="T38" fmla="*/ 2868 w 2868"/>
                <a:gd name="T39"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2168">
                  <a:moveTo>
                    <a:pt x="2868" y="0"/>
                  </a:moveTo>
                  <a:cubicBezTo>
                    <a:pt x="1626" y="345"/>
                    <a:pt x="1626" y="345"/>
                    <a:pt x="1626" y="345"/>
                  </a:cubicBezTo>
                  <a:cubicBezTo>
                    <a:pt x="1623" y="373"/>
                    <a:pt x="1610" y="399"/>
                    <a:pt x="1591" y="418"/>
                  </a:cubicBezTo>
                  <a:cubicBezTo>
                    <a:pt x="1570" y="439"/>
                    <a:pt x="1540" y="453"/>
                    <a:pt x="1507" y="453"/>
                  </a:cubicBezTo>
                  <a:cubicBezTo>
                    <a:pt x="1507" y="453"/>
                    <a:pt x="1507" y="453"/>
                    <a:pt x="1507" y="453"/>
                  </a:cubicBezTo>
                  <a:cubicBezTo>
                    <a:pt x="1434" y="453"/>
                    <a:pt x="1434" y="453"/>
                    <a:pt x="1434" y="453"/>
                  </a:cubicBezTo>
                  <a:cubicBezTo>
                    <a:pt x="1434" y="453"/>
                    <a:pt x="1434" y="453"/>
                    <a:pt x="1434" y="453"/>
                  </a:cubicBezTo>
                  <a:cubicBezTo>
                    <a:pt x="1361" y="453"/>
                    <a:pt x="1361" y="453"/>
                    <a:pt x="1361" y="453"/>
                  </a:cubicBezTo>
                  <a:cubicBezTo>
                    <a:pt x="1361" y="453"/>
                    <a:pt x="1361" y="453"/>
                    <a:pt x="1361" y="453"/>
                  </a:cubicBezTo>
                  <a:cubicBezTo>
                    <a:pt x="1328" y="453"/>
                    <a:pt x="1298" y="439"/>
                    <a:pt x="1277" y="418"/>
                  </a:cubicBezTo>
                  <a:cubicBezTo>
                    <a:pt x="1258" y="399"/>
                    <a:pt x="1245" y="373"/>
                    <a:pt x="1243" y="345"/>
                  </a:cubicBezTo>
                  <a:cubicBezTo>
                    <a:pt x="0" y="0"/>
                    <a:pt x="0" y="0"/>
                    <a:pt x="0" y="0"/>
                  </a:cubicBezTo>
                  <a:cubicBezTo>
                    <a:pt x="0" y="1705"/>
                    <a:pt x="0" y="1705"/>
                    <a:pt x="0" y="1705"/>
                  </a:cubicBezTo>
                  <a:cubicBezTo>
                    <a:pt x="1256" y="2063"/>
                    <a:pt x="1256" y="2063"/>
                    <a:pt x="1256" y="2063"/>
                  </a:cubicBezTo>
                  <a:cubicBezTo>
                    <a:pt x="1256" y="2121"/>
                    <a:pt x="1303" y="2168"/>
                    <a:pt x="1361" y="2168"/>
                  </a:cubicBezTo>
                  <a:cubicBezTo>
                    <a:pt x="1434" y="2168"/>
                    <a:pt x="1434" y="2168"/>
                    <a:pt x="1434" y="2168"/>
                  </a:cubicBezTo>
                  <a:cubicBezTo>
                    <a:pt x="1507" y="2168"/>
                    <a:pt x="1507" y="2168"/>
                    <a:pt x="1507" y="2168"/>
                  </a:cubicBezTo>
                  <a:cubicBezTo>
                    <a:pt x="1565" y="2168"/>
                    <a:pt x="1612" y="2121"/>
                    <a:pt x="1612" y="2063"/>
                  </a:cubicBezTo>
                  <a:cubicBezTo>
                    <a:pt x="2868" y="1705"/>
                    <a:pt x="2868" y="1705"/>
                    <a:pt x="2868" y="1705"/>
                  </a:cubicBezTo>
                  <a:cubicBezTo>
                    <a:pt x="2868" y="0"/>
                    <a:pt x="2868" y="0"/>
                    <a:pt x="286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 name="ïṣ1ïḍé">
              <a:extLst>
                <a:ext uri="{FF2B5EF4-FFF2-40B4-BE49-F238E27FC236}">
                  <a16:creationId xmlns:a16="http://schemas.microsoft.com/office/drawing/2014/main" id="{A650A4FE-EAD6-4F17-99C1-D4CDA86DF133}"/>
                </a:ext>
              </a:extLst>
            </p:cNvPr>
            <p:cNvSpPr/>
            <p:nvPr/>
          </p:nvSpPr>
          <p:spPr bwMode="auto">
            <a:xfrm>
              <a:off x="763678" y="2382617"/>
              <a:ext cx="4775310" cy="778607"/>
            </a:xfrm>
            <a:custGeom>
              <a:avLst/>
              <a:gdLst>
                <a:gd name="T0" fmla="*/ 2868 w 2868"/>
                <a:gd name="T1" fmla="*/ 0 h 468"/>
                <a:gd name="T2" fmla="*/ 1612 w 2868"/>
                <a:gd name="T3" fmla="*/ 349 h 468"/>
                <a:gd name="T4" fmla="*/ 1507 w 2868"/>
                <a:gd name="T5" fmla="*/ 454 h 468"/>
                <a:gd name="T6" fmla="*/ 1434 w 2868"/>
                <a:gd name="T7" fmla="*/ 454 h 468"/>
                <a:gd name="T8" fmla="*/ 1361 w 2868"/>
                <a:gd name="T9" fmla="*/ 454 h 468"/>
                <a:gd name="T10" fmla="*/ 1256 w 2868"/>
                <a:gd name="T11" fmla="*/ 349 h 468"/>
                <a:gd name="T12" fmla="*/ 0 w 2868"/>
                <a:gd name="T13" fmla="*/ 0 h 468"/>
                <a:gd name="T14" fmla="*/ 0 w 2868"/>
                <a:gd name="T15" fmla="*/ 15 h 468"/>
                <a:gd name="T16" fmla="*/ 1243 w 2868"/>
                <a:gd name="T17" fmla="*/ 360 h 468"/>
                <a:gd name="T18" fmla="*/ 1277 w 2868"/>
                <a:gd name="T19" fmla="*/ 433 h 468"/>
                <a:gd name="T20" fmla="*/ 1361 w 2868"/>
                <a:gd name="T21" fmla="*/ 468 h 468"/>
                <a:gd name="T22" fmla="*/ 1361 w 2868"/>
                <a:gd name="T23" fmla="*/ 468 h 468"/>
                <a:gd name="T24" fmla="*/ 1434 w 2868"/>
                <a:gd name="T25" fmla="*/ 468 h 468"/>
                <a:gd name="T26" fmla="*/ 1434 w 2868"/>
                <a:gd name="T27" fmla="*/ 468 h 468"/>
                <a:gd name="T28" fmla="*/ 1507 w 2868"/>
                <a:gd name="T29" fmla="*/ 468 h 468"/>
                <a:gd name="T30" fmla="*/ 1507 w 2868"/>
                <a:gd name="T31" fmla="*/ 468 h 468"/>
                <a:gd name="T32" fmla="*/ 1591 w 2868"/>
                <a:gd name="T33" fmla="*/ 433 h 468"/>
                <a:gd name="T34" fmla="*/ 1626 w 2868"/>
                <a:gd name="T35" fmla="*/ 360 h 468"/>
                <a:gd name="T36" fmla="*/ 2868 w 2868"/>
                <a:gd name="T37" fmla="*/ 15 h 468"/>
                <a:gd name="T38" fmla="*/ 2868 w 2868"/>
                <a:gd name="T3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468">
                  <a:moveTo>
                    <a:pt x="2868" y="0"/>
                  </a:moveTo>
                  <a:cubicBezTo>
                    <a:pt x="1612" y="349"/>
                    <a:pt x="1612" y="349"/>
                    <a:pt x="1612" y="349"/>
                  </a:cubicBezTo>
                  <a:cubicBezTo>
                    <a:pt x="1612" y="407"/>
                    <a:pt x="1565" y="454"/>
                    <a:pt x="1507" y="454"/>
                  </a:cubicBezTo>
                  <a:cubicBezTo>
                    <a:pt x="1434" y="454"/>
                    <a:pt x="1434" y="454"/>
                    <a:pt x="1434" y="454"/>
                  </a:cubicBezTo>
                  <a:cubicBezTo>
                    <a:pt x="1361" y="454"/>
                    <a:pt x="1361" y="454"/>
                    <a:pt x="1361" y="454"/>
                  </a:cubicBezTo>
                  <a:cubicBezTo>
                    <a:pt x="1303" y="454"/>
                    <a:pt x="1256" y="407"/>
                    <a:pt x="1256" y="349"/>
                  </a:cubicBezTo>
                  <a:cubicBezTo>
                    <a:pt x="0" y="0"/>
                    <a:pt x="0" y="0"/>
                    <a:pt x="0" y="0"/>
                  </a:cubicBezTo>
                  <a:cubicBezTo>
                    <a:pt x="0" y="15"/>
                    <a:pt x="0" y="15"/>
                    <a:pt x="0" y="15"/>
                  </a:cubicBezTo>
                  <a:cubicBezTo>
                    <a:pt x="1243" y="360"/>
                    <a:pt x="1243" y="360"/>
                    <a:pt x="1243" y="360"/>
                  </a:cubicBezTo>
                  <a:cubicBezTo>
                    <a:pt x="1245" y="388"/>
                    <a:pt x="1258" y="414"/>
                    <a:pt x="1277" y="433"/>
                  </a:cubicBezTo>
                  <a:cubicBezTo>
                    <a:pt x="1298" y="454"/>
                    <a:pt x="1328" y="468"/>
                    <a:pt x="1361" y="468"/>
                  </a:cubicBezTo>
                  <a:cubicBezTo>
                    <a:pt x="1361" y="468"/>
                    <a:pt x="1361" y="468"/>
                    <a:pt x="1361" y="468"/>
                  </a:cubicBezTo>
                  <a:cubicBezTo>
                    <a:pt x="1434" y="468"/>
                    <a:pt x="1434" y="468"/>
                    <a:pt x="1434" y="468"/>
                  </a:cubicBezTo>
                  <a:cubicBezTo>
                    <a:pt x="1434" y="468"/>
                    <a:pt x="1434" y="468"/>
                    <a:pt x="1434" y="468"/>
                  </a:cubicBezTo>
                  <a:cubicBezTo>
                    <a:pt x="1507" y="468"/>
                    <a:pt x="1507" y="468"/>
                    <a:pt x="1507" y="468"/>
                  </a:cubicBezTo>
                  <a:cubicBezTo>
                    <a:pt x="1507" y="468"/>
                    <a:pt x="1507" y="468"/>
                    <a:pt x="1507" y="468"/>
                  </a:cubicBezTo>
                  <a:cubicBezTo>
                    <a:pt x="1540" y="468"/>
                    <a:pt x="1570" y="454"/>
                    <a:pt x="1591" y="433"/>
                  </a:cubicBezTo>
                  <a:cubicBezTo>
                    <a:pt x="1610" y="414"/>
                    <a:pt x="1623" y="388"/>
                    <a:pt x="1626" y="360"/>
                  </a:cubicBezTo>
                  <a:cubicBezTo>
                    <a:pt x="2868" y="15"/>
                    <a:pt x="2868" y="15"/>
                    <a:pt x="2868" y="15"/>
                  </a:cubicBezTo>
                  <a:cubicBezTo>
                    <a:pt x="2868" y="0"/>
                    <a:pt x="2868" y="0"/>
                    <a:pt x="2868" y="0"/>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 name="ïŝļïḋê">
              <a:extLst>
                <a:ext uri="{FF2B5EF4-FFF2-40B4-BE49-F238E27FC236}">
                  <a16:creationId xmlns:a16="http://schemas.microsoft.com/office/drawing/2014/main" id="{9B5DD9B1-32FC-49F5-B553-BAFEF45E0D25}"/>
                </a:ext>
              </a:extLst>
            </p:cNvPr>
            <p:cNvSpPr/>
            <p:nvPr/>
          </p:nvSpPr>
          <p:spPr bwMode="auto">
            <a:xfrm>
              <a:off x="741000" y="2358859"/>
              <a:ext cx="4820666" cy="3681374"/>
            </a:xfrm>
            <a:custGeom>
              <a:avLst/>
              <a:gdLst>
                <a:gd name="T0" fmla="*/ 0 w 2896"/>
                <a:gd name="T1" fmla="*/ 14 h 2211"/>
                <a:gd name="T2" fmla="*/ 0 w 2896"/>
                <a:gd name="T3" fmla="*/ 1734 h 2211"/>
                <a:gd name="T4" fmla="*/ 10 w 2896"/>
                <a:gd name="T5" fmla="*/ 1748 h 2211"/>
                <a:gd name="T6" fmla="*/ 1266 w 2896"/>
                <a:gd name="T7" fmla="*/ 2105 h 2211"/>
                <a:gd name="T8" fmla="*/ 1270 w 2896"/>
                <a:gd name="T9" fmla="*/ 2092 h 2211"/>
                <a:gd name="T10" fmla="*/ 1256 w 2896"/>
                <a:gd name="T11" fmla="*/ 2092 h 2211"/>
                <a:gd name="T12" fmla="*/ 1291 w 2896"/>
                <a:gd name="T13" fmla="*/ 2176 h 2211"/>
                <a:gd name="T14" fmla="*/ 1375 w 2896"/>
                <a:gd name="T15" fmla="*/ 2211 h 2211"/>
                <a:gd name="T16" fmla="*/ 1448 w 2896"/>
                <a:gd name="T17" fmla="*/ 2211 h 2211"/>
                <a:gd name="T18" fmla="*/ 1521 w 2896"/>
                <a:gd name="T19" fmla="*/ 2211 h 2211"/>
                <a:gd name="T20" fmla="*/ 1605 w 2896"/>
                <a:gd name="T21" fmla="*/ 2176 h 2211"/>
                <a:gd name="T22" fmla="*/ 1640 w 2896"/>
                <a:gd name="T23" fmla="*/ 2092 h 2211"/>
                <a:gd name="T24" fmla="*/ 1626 w 2896"/>
                <a:gd name="T25" fmla="*/ 2092 h 2211"/>
                <a:gd name="T26" fmla="*/ 1630 w 2896"/>
                <a:gd name="T27" fmla="*/ 2105 h 2211"/>
                <a:gd name="T28" fmla="*/ 2886 w 2896"/>
                <a:gd name="T29" fmla="*/ 1748 h 2211"/>
                <a:gd name="T30" fmla="*/ 2896 w 2896"/>
                <a:gd name="T31" fmla="*/ 1734 h 2211"/>
                <a:gd name="T32" fmla="*/ 2896 w 2896"/>
                <a:gd name="T33" fmla="*/ 14 h 2211"/>
                <a:gd name="T34" fmla="*/ 2882 w 2896"/>
                <a:gd name="T35" fmla="*/ 0 h 2211"/>
                <a:gd name="T36" fmla="*/ 2868 w 2896"/>
                <a:gd name="T37" fmla="*/ 14 h 2211"/>
                <a:gd name="T38" fmla="*/ 2868 w 2896"/>
                <a:gd name="T39" fmla="*/ 1724 h 2211"/>
                <a:gd name="T40" fmla="*/ 1622 w 2896"/>
                <a:gd name="T41" fmla="*/ 2078 h 2211"/>
                <a:gd name="T42" fmla="*/ 1612 w 2896"/>
                <a:gd name="T43" fmla="*/ 2092 h 2211"/>
                <a:gd name="T44" fmla="*/ 1585 w 2896"/>
                <a:gd name="T45" fmla="*/ 2156 h 2211"/>
                <a:gd name="T46" fmla="*/ 1521 w 2896"/>
                <a:gd name="T47" fmla="*/ 2183 h 2211"/>
                <a:gd name="T48" fmla="*/ 1448 w 2896"/>
                <a:gd name="T49" fmla="*/ 2183 h 2211"/>
                <a:gd name="T50" fmla="*/ 1375 w 2896"/>
                <a:gd name="T51" fmla="*/ 2183 h 2211"/>
                <a:gd name="T52" fmla="*/ 1311 w 2896"/>
                <a:gd name="T53" fmla="*/ 2156 h 2211"/>
                <a:gd name="T54" fmla="*/ 1284 w 2896"/>
                <a:gd name="T55" fmla="*/ 2092 h 2211"/>
                <a:gd name="T56" fmla="*/ 1274 w 2896"/>
                <a:gd name="T57" fmla="*/ 2078 h 2211"/>
                <a:gd name="T58" fmla="*/ 28 w 2896"/>
                <a:gd name="T59" fmla="*/ 1724 h 2211"/>
                <a:gd name="T60" fmla="*/ 28 w 2896"/>
                <a:gd name="T61" fmla="*/ 14 h 2211"/>
                <a:gd name="T62" fmla="*/ 14 w 2896"/>
                <a:gd name="T63" fmla="*/ 0 h 2211"/>
                <a:gd name="T64" fmla="*/ 0 w 2896"/>
                <a:gd name="T65" fmla="*/ 1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6" h="2211">
                  <a:moveTo>
                    <a:pt x="0" y="14"/>
                  </a:moveTo>
                  <a:cubicBezTo>
                    <a:pt x="0" y="1734"/>
                    <a:pt x="0" y="1734"/>
                    <a:pt x="0" y="1734"/>
                  </a:cubicBezTo>
                  <a:cubicBezTo>
                    <a:pt x="0" y="1741"/>
                    <a:pt x="4" y="1746"/>
                    <a:pt x="10" y="1748"/>
                  </a:cubicBezTo>
                  <a:cubicBezTo>
                    <a:pt x="1266" y="2105"/>
                    <a:pt x="1266" y="2105"/>
                    <a:pt x="1266" y="2105"/>
                  </a:cubicBezTo>
                  <a:cubicBezTo>
                    <a:pt x="1270" y="2092"/>
                    <a:pt x="1270" y="2092"/>
                    <a:pt x="1270" y="2092"/>
                  </a:cubicBezTo>
                  <a:cubicBezTo>
                    <a:pt x="1256" y="2092"/>
                    <a:pt x="1256" y="2092"/>
                    <a:pt x="1256" y="2092"/>
                  </a:cubicBezTo>
                  <a:cubicBezTo>
                    <a:pt x="1256" y="2125"/>
                    <a:pt x="1269" y="2154"/>
                    <a:pt x="1291" y="2176"/>
                  </a:cubicBezTo>
                  <a:cubicBezTo>
                    <a:pt x="1312" y="2197"/>
                    <a:pt x="1342" y="2211"/>
                    <a:pt x="1375" y="2211"/>
                  </a:cubicBezTo>
                  <a:cubicBezTo>
                    <a:pt x="1448" y="2211"/>
                    <a:pt x="1448" y="2211"/>
                    <a:pt x="1448" y="2211"/>
                  </a:cubicBezTo>
                  <a:cubicBezTo>
                    <a:pt x="1521" y="2211"/>
                    <a:pt x="1521" y="2211"/>
                    <a:pt x="1521" y="2211"/>
                  </a:cubicBezTo>
                  <a:cubicBezTo>
                    <a:pt x="1554" y="2211"/>
                    <a:pt x="1584" y="2197"/>
                    <a:pt x="1605" y="2176"/>
                  </a:cubicBezTo>
                  <a:cubicBezTo>
                    <a:pt x="1627" y="2154"/>
                    <a:pt x="1640" y="2125"/>
                    <a:pt x="1640" y="2092"/>
                  </a:cubicBezTo>
                  <a:cubicBezTo>
                    <a:pt x="1626" y="2092"/>
                    <a:pt x="1626" y="2092"/>
                    <a:pt x="1626" y="2092"/>
                  </a:cubicBezTo>
                  <a:cubicBezTo>
                    <a:pt x="1630" y="2105"/>
                    <a:pt x="1630" y="2105"/>
                    <a:pt x="1630" y="2105"/>
                  </a:cubicBezTo>
                  <a:cubicBezTo>
                    <a:pt x="2886" y="1748"/>
                    <a:pt x="2886" y="1748"/>
                    <a:pt x="2886" y="1748"/>
                  </a:cubicBezTo>
                  <a:cubicBezTo>
                    <a:pt x="2892" y="1746"/>
                    <a:pt x="2896" y="1741"/>
                    <a:pt x="2896" y="1734"/>
                  </a:cubicBezTo>
                  <a:cubicBezTo>
                    <a:pt x="2896" y="14"/>
                    <a:pt x="2896" y="14"/>
                    <a:pt x="2896" y="14"/>
                  </a:cubicBezTo>
                  <a:cubicBezTo>
                    <a:pt x="2896" y="7"/>
                    <a:pt x="2890" y="0"/>
                    <a:pt x="2882" y="0"/>
                  </a:cubicBezTo>
                  <a:cubicBezTo>
                    <a:pt x="2874" y="0"/>
                    <a:pt x="2868" y="7"/>
                    <a:pt x="2868" y="14"/>
                  </a:cubicBezTo>
                  <a:cubicBezTo>
                    <a:pt x="2868" y="1724"/>
                    <a:pt x="2868" y="1724"/>
                    <a:pt x="2868" y="1724"/>
                  </a:cubicBezTo>
                  <a:cubicBezTo>
                    <a:pt x="1622" y="2078"/>
                    <a:pt x="1622" y="2078"/>
                    <a:pt x="1622" y="2078"/>
                  </a:cubicBezTo>
                  <a:cubicBezTo>
                    <a:pt x="1616" y="2080"/>
                    <a:pt x="1612" y="2086"/>
                    <a:pt x="1612" y="2092"/>
                  </a:cubicBezTo>
                  <a:cubicBezTo>
                    <a:pt x="1612" y="2117"/>
                    <a:pt x="1602" y="2140"/>
                    <a:pt x="1585" y="2156"/>
                  </a:cubicBezTo>
                  <a:cubicBezTo>
                    <a:pt x="1569" y="2173"/>
                    <a:pt x="1546" y="2183"/>
                    <a:pt x="1521" y="2183"/>
                  </a:cubicBezTo>
                  <a:cubicBezTo>
                    <a:pt x="1448" y="2183"/>
                    <a:pt x="1448" y="2183"/>
                    <a:pt x="1448" y="2183"/>
                  </a:cubicBezTo>
                  <a:cubicBezTo>
                    <a:pt x="1375" y="2183"/>
                    <a:pt x="1375" y="2183"/>
                    <a:pt x="1375" y="2183"/>
                  </a:cubicBezTo>
                  <a:cubicBezTo>
                    <a:pt x="1350" y="2183"/>
                    <a:pt x="1327" y="2173"/>
                    <a:pt x="1311" y="2156"/>
                  </a:cubicBezTo>
                  <a:cubicBezTo>
                    <a:pt x="1294" y="2140"/>
                    <a:pt x="1284" y="2117"/>
                    <a:pt x="1284" y="2092"/>
                  </a:cubicBezTo>
                  <a:cubicBezTo>
                    <a:pt x="1284" y="2086"/>
                    <a:pt x="1280" y="2080"/>
                    <a:pt x="1274" y="2078"/>
                  </a:cubicBezTo>
                  <a:cubicBezTo>
                    <a:pt x="28" y="1724"/>
                    <a:pt x="28" y="1724"/>
                    <a:pt x="28" y="1724"/>
                  </a:cubicBezTo>
                  <a:cubicBezTo>
                    <a:pt x="28" y="14"/>
                    <a:pt x="28" y="14"/>
                    <a:pt x="28" y="14"/>
                  </a:cubicBezTo>
                  <a:cubicBezTo>
                    <a:pt x="28" y="7"/>
                    <a:pt x="22" y="0"/>
                    <a:pt x="14" y="0"/>
                  </a:cubicBezTo>
                  <a:cubicBezTo>
                    <a:pt x="7" y="0"/>
                    <a:pt x="0" y="7"/>
                    <a:pt x="0" y="14"/>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 name="îsliďè">
              <a:extLst>
                <a:ext uri="{FF2B5EF4-FFF2-40B4-BE49-F238E27FC236}">
                  <a16:creationId xmlns:a16="http://schemas.microsoft.com/office/drawing/2014/main" id="{5230616E-E921-4A6D-9174-5C03AA2BAB8A}"/>
                </a:ext>
              </a:extLst>
            </p:cNvPr>
            <p:cNvSpPr/>
            <p:nvPr/>
          </p:nvSpPr>
          <p:spPr bwMode="auto">
            <a:xfrm>
              <a:off x="750719" y="5595314"/>
              <a:ext cx="1106896" cy="333689"/>
            </a:xfrm>
            <a:custGeom>
              <a:avLst/>
              <a:gdLst>
                <a:gd name="T0" fmla="*/ 6 w 665"/>
                <a:gd name="T1" fmla="*/ 14 h 200"/>
                <a:gd name="T2" fmla="*/ 655 w 665"/>
                <a:gd name="T3" fmla="*/ 199 h 200"/>
                <a:gd name="T4" fmla="*/ 664 w 665"/>
                <a:gd name="T5" fmla="*/ 194 h 200"/>
                <a:gd name="T6" fmla="*/ 659 w 665"/>
                <a:gd name="T7" fmla="*/ 186 h 200"/>
                <a:gd name="T8" fmla="*/ 10 w 665"/>
                <a:gd name="T9" fmla="*/ 1 h 200"/>
                <a:gd name="T10" fmla="*/ 2 w 665"/>
                <a:gd name="T11" fmla="*/ 6 h 200"/>
                <a:gd name="T12" fmla="*/ 6 w 665"/>
                <a:gd name="T13" fmla="*/ 14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 y="14"/>
                  </a:moveTo>
                  <a:cubicBezTo>
                    <a:pt x="655" y="199"/>
                    <a:pt x="655" y="199"/>
                    <a:pt x="655" y="199"/>
                  </a:cubicBezTo>
                  <a:cubicBezTo>
                    <a:pt x="659" y="200"/>
                    <a:pt x="663" y="198"/>
                    <a:pt x="664" y="194"/>
                  </a:cubicBezTo>
                  <a:cubicBezTo>
                    <a:pt x="665" y="191"/>
                    <a:pt x="663" y="187"/>
                    <a:pt x="659" y="186"/>
                  </a:cubicBezTo>
                  <a:cubicBezTo>
                    <a:pt x="10" y="1"/>
                    <a:pt x="10" y="1"/>
                    <a:pt x="10" y="1"/>
                  </a:cubicBezTo>
                  <a:cubicBezTo>
                    <a:pt x="7" y="0"/>
                    <a:pt x="3" y="2"/>
                    <a:pt x="2" y="6"/>
                  </a:cubicBezTo>
                  <a:cubicBezTo>
                    <a:pt x="0" y="10"/>
                    <a:pt x="3" y="13"/>
                    <a:pt x="6" y="14"/>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 name="îśľïḍê">
              <a:extLst>
                <a:ext uri="{FF2B5EF4-FFF2-40B4-BE49-F238E27FC236}">
                  <a16:creationId xmlns:a16="http://schemas.microsoft.com/office/drawing/2014/main" id="{E6D2A05B-EBD6-462B-A485-7D3BF475BFF7}"/>
                </a:ext>
              </a:extLst>
            </p:cNvPr>
            <p:cNvSpPr/>
            <p:nvPr/>
          </p:nvSpPr>
          <p:spPr bwMode="auto">
            <a:xfrm>
              <a:off x="4445051" y="5595314"/>
              <a:ext cx="1106896" cy="333689"/>
            </a:xfrm>
            <a:custGeom>
              <a:avLst/>
              <a:gdLst>
                <a:gd name="T0" fmla="*/ 655 w 665"/>
                <a:gd name="T1" fmla="*/ 1 h 200"/>
                <a:gd name="T2" fmla="*/ 6 w 665"/>
                <a:gd name="T3" fmla="*/ 186 h 200"/>
                <a:gd name="T4" fmla="*/ 1 w 665"/>
                <a:gd name="T5" fmla="*/ 194 h 200"/>
                <a:gd name="T6" fmla="*/ 10 w 665"/>
                <a:gd name="T7" fmla="*/ 199 h 200"/>
                <a:gd name="T8" fmla="*/ 659 w 665"/>
                <a:gd name="T9" fmla="*/ 14 h 200"/>
                <a:gd name="T10" fmla="*/ 664 w 665"/>
                <a:gd name="T11" fmla="*/ 6 h 200"/>
                <a:gd name="T12" fmla="*/ 655 w 665"/>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55" y="1"/>
                  </a:moveTo>
                  <a:cubicBezTo>
                    <a:pt x="6" y="186"/>
                    <a:pt x="6" y="186"/>
                    <a:pt x="6" y="186"/>
                  </a:cubicBezTo>
                  <a:cubicBezTo>
                    <a:pt x="3" y="187"/>
                    <a:pt x="0" y="191"/>
                    <a:pt x="1" y="194"/>
                  </a:cubicBezTo>
                  <a:cubicBezTo>
                    <a:pt x="2" y="198"/>
                    <a:pt x="6" y="200"/>
                    <a:pt x="10" y="199"/>
                  </a:cubicBezTo>
                  <a:cubicBezTo>
                    <a:pt x="659" y="14"/>
                    <a:pt x="659" y="14"/>
                    <a:pt x="659" y="14"/>
                  </a:cubicBezTo>
                  <a:cubicBezTo>
                    <a:pt x="663" y="13"/>
                    <a:pt x="665" y="10"/>
                    <a:pt x="664" y="6"/>
                  </a:cubicBezTo>
                  <a:cubicBezTo>
                    <a:pt x="663" y="2"/>
                    <a:pt x="659" y="0"/>
                    <a:pt x="655" y="1"/>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 name="isliḋè">
              <a:extLst>
                <a:ext uri="{FF2B5EF4-FFF2-40B4-BE49-F238E27FC236}">
                  <a16:creationId xmlns:a16="http://schemas.microsoft.com/office/drawing/2014/main" id="{9ABA07FB-AE83-441E-A0E8-D31EF42DA557}"/>
                </a:ext>
              </a:extLst>
            </p:cNvPr>
            <p:cNvSpPr/>
            <p:nvPr/>
          </p:nvSpPr>
          <p:spPr bwMode="auto">
            <a:xfrm>
              <a:off x="3436426" y="2951723"/>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4" name="ïṡľîḍê">
              <a:extLst>
                <a:ext uri="{FF2B5EF4-FFF2-40B4-BE49-F238E27FC236}">
                  <a16:creationId xmlns:a16="http://schemas.microsoft.com/office/drawing/2014/main" id="{FAB5E561-124E-43E1-9D38-FAFDDCD3B4CC}"/>
                </a:ext>
              </a:extLst>
            </p:cNvPr>
            <p:cNvSpPr/>
            <p:nvPr/>
          </p:nvSpPr>
          <p:spPr bwMode="auto">
            <a:xfrm>
              <a:off x="2843562" y="2951723"/>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 name="í$ḷîḑé">
              <a:extLst>
                <a:ext uri="{FF2B5EF4-FFF2-40B4-BE49-F238E27FC236}">
                  <a16:creationId xmlns:a16="http://schemas.microsoft.com/office/drawing/2014/main" id="{718B7957-F3D4-4092-8E66-DAB542A0CEA8}"/>
                </a:ext>
              </a:extLst>
            </p:cNvPr>
            <p:cNvSpPr/>
            <p:nvPr/>
          </p:nvSpPr>
          <p:spPr bwMode="auto">
            <a:xfrm>
              <a:off x="1171880" y="1777874"/>
              <a:ext cx="1992413" cy="1127414"/>
            </a:xfrm>
            <a:custGeom>
              <a:avLst/>
              <a:gdLst>
                <a:gd name="T0" fmla="*/ 248 w 1197"/>
                <a:gd name="T1" fmla="*/ 280 h 677"/>
                <a:gd name="T2" fmla="*/ 248 w 1197"/>
                <a:gd name="T3" fmla="*/ 21 h 677"/>
                <a:gd name="T4" fmla="*/ 1133 w 1197"/>
                <a:gd name="T5" fmla="*/ 639 h 677"/>
                <a:gd name="T6" fmla="*/ 10 w 1197"/>
                <a:gd name="T7" fmla="*/ 177 h 677"/>
                <a:gd name="T8" fmla="*/ 3 w 1197"/>
                <a:gd name="T9" fmla="*/ 178 h 677"/>
                <a:gd name="T10" fmla="*/ 0 w 1197"/>
                <a:gd name="T11" fmla="*/ 183 h 677"/>
                <a:gd name="T12" fmla="*/ 0 w 1197"/>
                <a:gd name="T13" fmla="*/ 363 h 677"/>
                <a:gd name="T14" fmla="*/ 7 w 1197"/>
                <a:gd name="T15" fmla="*/ 370 h 677"/>
                <a:gd name="T16" fmla="*/ 14 w 1197"/>
                <a:gd name="T17" fmla="*/ 363 h 677"/>
                <a:gd name="T18" fmla="*/ 14 w 1197"/>
                <a:gd name="T19" fmla="*/ 194 h 677"/>
                <a:gd name="T20" fmla="*/ 1186 w 1197"/>
                <a:gd name="T21" fmla="*/ 676 h 677"/>
                <a:gd name="T22" fmla="*/ 1195 w 1197"/>
                <a:gd name="T23" fmla="*/ 673 h 677"/>
                <a:gd name="T24" fmla="*/ 1193 w 1197"/>
                <a:gd name="T25" fmla="*/ 663 h 677"/>
                <a:gd name="T26" fmla="*/ 245 w 1197"/>
                <a:gd name="T27" fmla="*/ 1 h 677"/>
                <a:gd name="T28" fmla="*/ 238 w 1197"/>
                <a:gd name="T29" fmla="*/ 1 h 677"/>
                <a:gd name="T30" fmla="*/ 234 w 1197"/>
                <a:gd name="T31" fmla="*/ 7 h 677"/>
                <a:gd name="T32" fmla="*/ 234 w 1197"/>
                <a:gd name="T33" fmla="*/ 280 h 677"/>
                <a:gd name="T34" fmla="*/ 241 w 1197"/>
                <a:gd name="T35" fmla="*/ 287 h 677"/>
                <a:gd name="T36" fmla="*/ 248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248" y="280"/>
                  </a:moveTo>
                  <a:cubicBezTo>
                    <a:pt x="248" y="21"/>
                    <a:pt x="248" y="21"/>
                    <a:pt x="248" y="21"/>
                  </a:cubicBezTo>
                  <a:cubicBezTo>
                    <a:pt x="1133" y="639"/>
                    <a:pt x="1133" y="639"/>
                    <a:pt x="1133" y="639"/>
                  </a:cubicBezTo>
                  <a:cubicBezTo>
                    <a:pt x="10" y="177"/>
                    <a:pt x="10" y="177"/>
                    <a:pt x="10" y="177"/>
                  </a:cubicBezTo>
                  <a:cubicBezTo>
                    <a:pt x="7" y="176"/>
                    <a:pt x="5" y="176"/>
                    <a:pt x="3" y="178"/>
                  </a:cubicBezTo>
                  <a:cubicBezTo>
                    <a:pt x="1" y="179"/>
                    <a:pt x="0" y="181"/>
                    <a:pt x="0" y="183"/>
                  </a:cubicBezTo>
                  <a:cubicBezTo>
                    <a:pt x="0" y="363"/>
                    <a:pt x="0" y="363"/>
                    <a:pt x="0" y="363"/>
                  </a:cubicBezTo>
                  <a:cubicBezTo>
                    <a:pt x="0" y="367"/>
                    <a:pt x="3" y="370"/>
                    <a:pt x="7" y="370"/>
                  </a:cubicBezTo>
                  <a:cubicBezTo>
                    <a:pt x="11" y="370"/>
                    <a:pt x="14" y="367"/>
                    <a:pt x="14" y="363"/>
                  </a:cubicBezTo>
                  <a:cubicBezTo>
                    <a:pt x="14" y="194"/>
                    <a:pt x="14" y="194"/>
                    <a:pt x="14" y="194"/>
                  </a:cubicBezTo>
                  <a:cubicBezTo>
                    <a:pt x="1186" y="676"/>
                    <a:pt x="1186" y="676"/>
                    <a:pt x="1186" y="676"/>
                  </a:cubicBezTo>
                  <a:cubicBezTo>
                    <a:pt x="1190" y="677"/>
                    <a:pt x="1194" y="676"/>
                    <a:pt x="1195" y="673"/>
                  </a:cubicBezTo>
                  <a:cubicBezTo>
                    <a:pt x="1197" y="669"/>
                    <a:pt x="1196" y="666"/>
                    <a:pt x="1193" y="663"/>
                  </a:cubicBezTo>
                  <a:cubicBezTo>
                    <a:pt x="245" y="1"/>
                    <a:pt x="245" y="1"/>
                    <a:pt x="245" y="1"/>
                  </a:cubicBezTo>
                  <a:cubicBezTo>
                    <a:pt x="243" y="0"/>
                    <a:pt x="240" y="0"/>
                    <a:pt x="238" y="1"/>
                  </a:cubicBezTo>
                  <a:cubicBezTo>
                    <a:pt x="236" y="2"/>
                    <a:pt x="234" y="5"/>
                    <a:pt x="234" y="7"/>
                  </a:cubicBezTo>
                  <a:cubicBezTo>
                    <a:pt x="234" y="280"/>
                    <a:pt x="234" y="280"/>
                    <a:pt x="234" y="280"/>
                  </a:cubicBezTo>
                  <a:cubicBezTo>
                    <a:pt x="234" y="284"/>
                    <a:pt x="237" y="287"/>
                    <a:pt x="241" y="287"/>
                  </a:cubicBezTo>
                  <a:cubicBezTo>
                    <a:pt x="245" y="287"/>
                    <a:pt x="248" y="284"/>
                    <a:pt x="248" y="280"/>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 name="îṥľïḋê">
              <a:extLst>
                <a:ext uri="{FF2B5EF4-FFF2-40B4-BE49-F238E27FC236}">
                  <a16:creationId xmlns:a16="http://schemas.microsoft.com/office/drawing/2014/main" id="{D4D547B4-17E6-45AA-8406-AD40D0AE7DBB}"/>
                </a:ext>
              </a:extLst>
            </p:cNvPr>
            <p:cNvSpPr/>
            <p:nvPr/>
          </p:nvSpPr>
          <p:spPr bwMode="auto">
            <a:xfrm>
              <a:off x="1928888" y="1550015"/>
              <a:ext cx="1235404" cy="1355273"/>
            </a:xfrm>
            <a:custGeom>
              <a:avLst/>
              <a:gdLst>
                <a:gd name="T0" fmla="*/ 14 w 742"/>
                <a:gd name="T1" fmla="*/ 295 h 814"/>
                <a:gd name="T2" fmla="*/ 10 w 742"/>
                <a:gd name="T3" fmla="*/ 299 h 814"/>
                <a:gd name="T4" fmla="*/ 16 w 742"/>
                <a:gd name="T5" fmla="*/ 297 h 814"/>
                <a:gd name="T6" fmla="*/ 14 w 742"/>
                <a:gd name="T7" fmla="*/ 295 h 814"/>
                <a:gd name="T8" fmla="*/ 10 w 742"/>
                <a:gd name="T9" fmla="*/ 299 h 814"/>
                <a:gd name="T10" fmla="*/ 16 w 742"/>
                <a:gd name="T11" fmla="*/ 297 h 814"/>
                <a:gd name="T12" fmla="*/ 12 w 742"/>
                <a:gd name="T13" fmla="*/ 299 h 814"/>
                <a:gd name="T14" fmla="*/ 16 w 742"/>
                <a:gd name="T15" fmla="*/ 298 h 814"/>
                <a:gd name="T16" fmla="*/ 16 w 742"/>
                <a:gd name="T17" fmla="*/ 297 h 814"/>
                <a:gd name="T18" fmla="*/ 12 w 742"/>
                <a:gd name="T19" fmla="*/ 299 h 814"/>
                <a:gd name="T20" fmla="*/ 16 w 742"/>
                <a:gd name="T21" fmla="*/ 298 h 814"/>
                <a:gd name="T22" fmla="*/ 15 w 742"/>
                <a:gd name="T23" fmla="*/ 298 h 814"/>
                <a:gd name="T24" fmla="*/ 16 w 742"/>
                <a:gd name="T25" fmla="*/ 298 h 814"/>
                <a:gd name="T26" fmla="*/ 16 w 742"/>
                <a:gd name="T27" fmla="*/ 298 h 814"/>
                <a:gd name="T28" fmla="*/ 15 w 742"/>
                <a:gd name="T29" fmla="*/ 298 h 814"/>
                <a:gd name="T30" fmla="*/ 16 w 742"/>
                <a:gd name="T31" fmla="*/ 298 h 814"/>
                <a:gd name="T32" fmla="*/ 16 w 742"/>
                <a:gd name="T33" fmla="*/ 295 h 814"/>
                <a:gd name="T34" fmla="*/ 15 w 742"/>
                <a:gd name="T35" fmla="*/ 268 h 814"/>
                <a:gd name="T36" fmla="*/ 14 w 742"/>
                <a:gd name="T37" fmla="*/ 222 h 814"/>
                <a:gd name="T38" fmla="*/ 15 w 742"/>
                <a:gd name="T39" fmla="*/ 82 h 814"/>
                <a:gd name="T40" fmla="*/ 16 w 742"/>
                <a:gd name="T41" fmla="*/ 29 h 814"/>
                <a:gd name="T42" fmla="*/ 16 w 742"/>
                <a:gd name="T43" fmla="*/ 8 h 814"/>
                <a:gd name="T44" fmla="*/ 9 w 742"/>
                <a:gd name="T45" fmla="*/ 7 h 814"/>
                <a:gd name="T46" fmla="*/ 4 w 742"/>
                <a:gd name="T47" fmla="*/ 12 h 814"/>
                <a:gd name="T48" fmla="*/ 729 w 742"/>
                <a:gd name="T49" fmla="*/ 811 h 814"/>
                <a:gd name="T50" fmla="*/ 739 w 742"/>
                <a:gd name="T51" fmla="*/ 811 h 814"/>
                <a:gd name="T52" fmla="*/ 739 w 742"/>
                <a:gd name="T53" fmla="*/ 802 h 814"/>
                <a:gd name="T54" fmla="*/ 14 w 742"/>
                <a:gd name="T55" fmla="*/ 3 h 814"/>
                <a:gd name="T56" fmla="*/ 7 w 742"/>
                <a:gd name="T57" fmla="*/ 1 h 814"/>
                <a:gd name="T58" fmla="*/ 2 w 742"/>
                <a:gd name="T59" fmla="*/ 7 h 814"/>
                <a:gd name="T60" fmla="*/ 0 w 742"/>
                <a:gd name="T61" fmla="*/ 222 h 814"/>
                <a:gd name="T62" fmla="*/ 1 w 742"/>
                <a:gd name="T63" fmla="*/ 277 h 814"/>
                <a:gd name="T64" fmla="*/ 1 w 742"/>
                <a:gd name="T65" fmla="*/ 294 h 814"/>
                <a:gd name="T66" fmla="*/ 2 w 742"/>
                <a:gd name="T67" fmla="*/ 299 h 814"/>
                <a:gd name="T68" fmla="*/ 2 w 742"/>
                <a:gd name="T69" fmla="*/ 301 h 814"/>
                <a:gd name="T70" fmla="*/ 3 w 742"/>
                <a:gd name="T71" fmla="*/ 302 h 814"/>
                <a:gd name="T72" fmla="*/ 4 w 742"/>
                <a:gd name="T73" fmla="*/ 305 h 814"/>
                <a:gd name="T74" fmla="*/ 14 w 742"/>
                <a:gd name="T75" fmla="*/ 305 h 814"/>
                <a:gd name="T76" fmla="*/ 14 w 742"/>
                <a:gd name="T77" fmla="*/ 29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2" h="814">
                  <a:moveTo>
                    <a:pt x="14" y="295"/>
                  </a:moveTo>
                  <a:cubicBezTo>
                    <a:pt x="10" y="299"/>
                    <a:pt x="10" y="299"/>
                    <a:pt x="10" y="299"/>
                  </a:cubicBezTo>
                  <a:cubicBezTo>
                    <a:pt x="16" y="297"/>
                    <a:pt x="16" y="297"/>
                    <a:pt x="16" y="297"/>
                  </a:cubicBezTo>
                  <a:cubicBezTo>
                    <a:pt x="15" y="297"/>
                    <a:pt x="15" y="296"/>
                    <a:pt x="14" y="295"/>
                  </a:cubicBezTo>
                  <a:cubicBezTo>
                    <a:pt x="10" y="299"/>
                    <a:pt x="10" y="299"/>
                    <a:pt x="10" y="299"/>
                  </a:cubicBezTo>
                  <a:cubicBezTo>
                    <a:pt x="16" y="297"/>
                    <a:pt x="16" y="297"/>
                    <a:pt x="16" y="297"/>
                  </a:cubicBezTo>
                  <a:cubicBezTo>
                    <a:pt x="12" y="299"/>
                    <a:pt x="12" y="299"/>
                    <a:pt x="12" y="299"/>
                  </a:cubicBezTo>
                  <a:cubicBezTo>
                    <a:pt x="16" y="298"/>
                    <a:pt x="16" y="298"/>
                    <a:pt x="16" y="298"/>
                  </a:cubicBezTo>
                  <a:cubicBezTo>
                    <a:pt x="16" y="297"/>
                    <a:pt x="16" y="297"/>
                    <a:pt x="16" y="297"/>
                  </a:cubicBezTo>
                  <a:cubicBezTo>
                    <a:pt x="12" y="299"/>
                    <a:pt x="12" y="299"/>
                    <a:pt x="12" y="299"/>
                  </a:cubicBezTo>
                  <a:cubicBezTo>
                    <a:pt x="16" y="298"/>
                    <a:pt x="16" y="298"/>
                    <a:pt x="16" y="298"/>
                  </a:cubicBezTo>
                  <a:cubicBezTo>
                    <a:pt x="15" y="298"/>
                    <a:pt x="15" y="298"/>
                    <a:pt x="15" y="298"/>
                  </a:cubicBezTo>
                  <a:cubicBezTo>
                    <a:pt x="16" y="298"/>
                    <a:pt x="16" y="298"/>
                    <a:pt x="16" y="298"/>
                  </a:cubicBezTo>
                  <a:cubicBezTo>
                    <a:pt x="16" y="298"/>
                    <a:pt x="16" y="298"/>
                    <a:pt x="16" y="298"/>
                  </a:cubicBezTo>
                  <a:cubicBezTo>
                    <a:pt x="15" y="298"/>
                    <a:pt x="15" y="298"/>
                    <a:pt x="15" y="298"/>
                  </a:cubicBezTo>
                  <a:cubicBezTo>
                    <a:pt x="16" y="298"/>
                    <a:pt x="16" y="298"/>
                    <a:pt x="16" y="298"/>
                  </a:cubicBezTo>
                  <a:cubicBezTo>
                    <a:pt x="16" y="297"/>
                    <a:pt x="16" y="297"/>
                    <a:pt x="16" y="295"/>
                  </a:cubicBezTo>
                  <a:cubicBezTo>
                    <a:pt x="15" y="290"/>
                    <a:pt x="15" y="281"/>
                    <a:pt x="15" y="268"/>
                  </a:cubicBezTo>
                  <a:cubicBezTo>
                    <a:pt x="14" y="255"/>
                    <a:pt x="14" y="240"/>
                    <a:pt x="14" y="222"/>
                  </a:cubicBezTo>
                  <a:cubicBezTo>
                    <a:pt x="14" y="179"/>
                    <a:pt x="15" y="125"/>
                    <a:pt x="15" y="82"/>
                  </a:cubicBezTo>
                  <a:cubicBezTo>
                    <a:pt x="16" y="61"/>
                    <a:pt x="16" y="42"/>
                    <a:pt x="16" y="29"/>
                  </a:cubicBezTo>
                  <a:cubicBezTo>
                    <a:pt x="16" y="16"/>
                    <a:pt x="16" y="8"/>
                    <a:pt x="16" y="8"/>
                  </a:cubicBezTo>
                  <a:cubicBezTo>
                    <a:pt x="9" y="7"/>
                    <a:pt x="9" y="7"/>
                    <a:pt x="9" y="7"/>
                  </a:cubicBezTo>
                  <a:cubicBezTo>
                    <a:pt x="4" y="12"/>
                    <a:pt x="4" y="12"/>
                    <a:pt x="4" y="12"/>
                  </a:cubicBezTo>
                  <a:cubicBezTo>
                    <a:pt x="729" y="811"/>
                    <a:pt x="729" y="811"/>
                    <a:pt x="729" y="811"/>
                  </a:cubicBezTo>
                  <a:cubicBezTo>
                    <a:pt x="732" y="814"/>
                    <a:pt x="736" y="814"/>
                    <a:pt x="739" y="811"/>
                  </a:cubicBezTo>
                  <a:cubicBezTo>
                    <a:pt x="742" y="809"/>
                    <a:pt x="742" y="804"/>
                    <a:pt x="739" y="802"/>
                  </a:cubicBezTo>
                  <a:cubicBezTo>
                    <a:pt x="14" y="3"/>
                    <a:pt x="14" y="3"/>
                    <a:pt x="14" y="3"/>
                  </a:cubicBezTo>
                  <a:cubicBezTo>
                    <a:pt x="13" y="1"/>
                    <a:pt x="9" y="0"/>
                    <a:pt x="7" y="1"/>
                  </a:cubicBezTo>
                  <a:cubicBezTo>
                    <a:pt x="4" y="2"/>
                    <a:pt x="2" y="4"/>
                    <a:pt x="2" y="7"/>
                  </a:cubicBezTo>
                  <a:cubicBezTo>
                    <a:pt x="2" y="7"/>
                    <a:pt x="0" y="135"/>
                    <a:pt x="0" y="222"/>
                  </a:cubicBezTo>
                  <a:cubicBezTo>
                    <a:pt x="0" y="244"/>
                    <a:pt x="0" y="263"/>
                    <a:pt x="1" y="277"/>
                  </a:cubicBezTo>
                  <a:cubicBezTo>
                    <a:pt x="1" y="284"/>
                    <a:pt x="1" y="290"/>
                    <a:pt x="1" y="294"/>
                  </a:cubicBezTo>
                  <a:cubicBezTo>
                    <a:pt x="1" y="296"/>
                    <a:pt x="2" y="297"/>
                    <a:pt x="2" y="299"/>
                  </a:cubicBezTo>
                  <a:cubicBezTo>
                    <a:pt x="2" y="300"/>
                    <a:pt x="2" y="300"/>
                    <a:pt x="2" y="301"/>
                  </a:cubicBezTo>
                  <a:cubicBezTo>
                    <a:pt x="2" y="301"/>
                    <a:pt x="2" y="302"/>
                    <a:pt x="3" y="302"/>
                  </a:cubicBezTo>
                  <a:cubicBezTo>
                    <a:pt x="3" y="303"/>
                    <a:pt x="3" y="304"/>
                    <a:pt x="4" y="305"/>
                  </a:cubicBezTo>
                  <a:cubicBezTo>
                    <a:pt x="7" y="308"/>
                    <a:pt x="12" y="308"/>
                    <a:pt x="14" y="305"/>
                  </a:cubicBezTo>
                  <a:cubicBezTo>
                    <a:pt x="17" y="302"/>
                    <a:pt x="17" y="298"/>
                    <a:pt x="14" y="295"/>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 name="íS1iḋê">
              <a:extLst>
                <a:ext uri="{FF2B5EF4-FFF2-40B4-BE49-F238E27FC236}">
                  <a16:creationId xmlns:a16="http://schemas.microsoft.com/office/drawing/2014/main" id="{DE904D26-E746-4A71-A786-5E7D2C15C46A}"/>
                </a:ext>
              </a:extLst>
            </p:cNvPr>
            <p:cNvSpPr/>
            <p:nvPr/>
          </p:nvSpPr>
          <p:spPr bwMode="auto">
            <a:xfrm>
              <a:off x="3138374" y="1777874"/>
              <a:ext cx="1992413" cy="1127414"/>
            </a:xfrm>
            <a:custGeom>
              <a:avLst/>
              <a:gdLst>
                <a:gd name="T0" fmla="*/ 963 w 1197"/>
                <a:gd name="T1" fmla="*/ 280 h 677"/>
                <a:gd name="T2" fmla="*/ 963 w 1197"/>
                <a:gd name="T3" fmla="*/ 7 h 677"/>
                <a:gd name="T4" fmla="*/ 959 w 1197"/>
                <a:gd name="T5" fmla="*/ 1 h 677"/>
                <a:gd name="T6" fmla="*/ 952 w 1197"/>
                <a:gd name="T7" fmla="*/ 1 h 677"/>
                <a:gd name="T8" fmla="*/ 4 w 1197"/>
                <a:gd name="T9" fmla="*/ 663 h 677"/>
                <a:gd name="T10" fmla="*/ 2 w 1197"/>
                <a:gd name="T11" fmla="*/ 673 h 677"/>
                <a:gd name="T12" fmla="*/ 11 w 1197"/>
                <a:gd name="T13" fmla="*/ 676 h 677"/>
                <a:gd name="T14" fmla="*/ 1183 w 1197"/>
                <a:gd name="T15" fmla="*/ 194 h 677"/>
                <a:gd name="T16" fmla="*/ 1183 w 1197"/>
                <a:gd name="T17" fmla="*/ 363 h 677"/>
                <a:gd name="T18" fmla="*/ 1190 w 1197"/>
                <a:gd name="T19" fmla="*/ 370 h 677"/>
                <a:gd name="T20" fmla="*/ 1197 w 1197"/>
                <a:gd name="T21" fmla="*/ 363 h 677"/>
                <a:gd name="T22" fmla="*/ 1197 w 1197"/>
                <a:gd name="T23" fmla="*/ 183 h 677"/>
                <a:gd name="T24" fmla="*/ 1194 w 1197"/>
                <a:gd name="T25" fmla="*/ 178 h 677"/>
                <a:gd name="T26" fmla="*/ 1188 w 1197"/>
                <a:gd name="T27" fmla="*/ 177 h 677"/>
                <a:gd name="T28" fmla="*/ 64 w 1197"/>
                <a:gd name="T29" fmla="*/ 639 h 677"/>
                <a:gd name="T30" fmla="*/ 949 w 1197"/>
                <a:gd name="T31" fmla="*/ 21 h 677"/>
                <a:gd name="T32" fmla="*/ 949 w 1197"/>
                <a:gd name="T33" fmla="*/ 280 h 677"/>
                <a:gd name="T34" fmla="*/ 956 w 1197"/>
                <a:gd name="T35" fmla="*/ 287 h 677"/>
                <a:gd name="T36" fmla="*/ 963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963" y="280"/>
                  </a:moveTo>
                  <a:cubicBezTo>
                    <a:pt x="963" y="7"/>
                    <a:pt x="963" y="7"/>
                    <a:pt x="963" y="7"/>
                  </a:cubicBezTo>
                  <a:cubicBezTo>
                    <a:pt x="963" y="5"/>
                    <a:pt x="962" y="2"/>
                    <a:pt x="959" y="1"/>
                  </a:cubicBezTo>
                  <a:cubicBezTo>
                    <a:pt x="957" y="0"/>
                    <a:pt x="954" y="0"/>
                    <a:pt x="952" y="1"/>
                  </a:cubicBezTo>
                  <a:cubicBezTo>
                    <a:pt x="4" y="663"/>
                    <a:pt x="4" y="663"/>
                    <a:pt x="4" y="663"/>
                  </a:cubicBezTo>
                  <a:cubicBezTo>
                    <a:pt x="1" y="666"/>
                    <a:pt x="0" y="669"/>
                    <a:pt x="2" y="673"/>
                  </a:cubicBezTo>
                  <a:cubicBezTo>
                    <a:pt x="4" y="676"/>
                    <a:pt x="7" y="677"/>
                    <a:pt x="11" y="676"/>
                  </a:cubicBezTo>
                  <a:cubicBezTo>
                    <a:pt x="1183" y="194"/>
                    <a:pt x="1183" y="194"/>
                    <a:pt x="1183" y="194"/>
                  </a:cubicBezTo>
                  <a:cubicBezTo>
                    <a:pt x="1183" y="363"/>
                    <a:pt x="1183" y="363"/>
                    <a:pt x="1183" y="363"/>
                  </a:cubicBezTo>
                  <a:cubicBezTo>
                    <a:pt x="1183" y="367"/>
                    <a:pt x="1186" y="370"/>
                    <a:pt x="1190" y="370"/>
                  </a:cubicBezTo>
                  <a:cubicBezTo>
                    <a:pt x="1194" y="370"/>
                    <a:pt x="1197" y="367"/>
                    <a:pt x="1197" y="363"/>
                  </a:cubicBezTo>
                  <a:cubicBezTo>
                    <a:pt x="1197" y="183"/>
                    <a:pt x="1197" y="183"/>
                    <a:pt x="1197" y="183"/>
                  </a:cubicBezTo>
                  <a:cubicBezTo>
                    <a:pt x="1197" y="181"/>
                    <a:pt x="1196" y="179"/>
                    <a:pt x="1194" y="178"/>
                  </a:cubicBezTo>
                  <a:cubicBezTo>
                    <a:pt x="1192" y="176"/>
                    <a:pt x="1190" y="176"/>
                    <a:pt x="1188" y="177"/>
                  </a:cubicBezTo>
                  <a:cubicBezTo>
                    <a:pt x="64" y="639"/>
                    <a:pt x="64" y="639"/>
                    <a:pt x="64" y="639"/>
                  </a:cubicBezTo>
                  <a:cubicBezTo>
                    <a:pt x="949" y="21"/>
                    <a:pt x="949" y="21"/>
                    <a:pt x="949" y="21"/>
                  </a:cubicBezTo>
                  <a:cubicBezTo>
                    <a:pt x="949" y="280"/>
                    <a:pt x="949" y="280"/>
                    <a:pt x="949" y="280"/>
                  </a:cubicBezTo>
                  <a:cubicBezTo>
                    <a:pt x="949" y="284"/>
                    <a:pt x="952" y="287"/>
                    <a:pt x="956" y="287"/>
                  </a:cubicBezTo>
                  <a:cubicBezTo>
                    <a:pt x="960" y="287"/>
                    <a:pt x="963" y="284"/>
                    <a:pt x="963" y="280"/>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 name="îslíďe">
              <a:extLst>
                <a:ext uri="{FF2B5EF4-FFF2-40B4-BE49-F238E27FC236}">
                  <a16:creationId xmlns:a16="http://schemas.microsoft.com/office/drawing/2014/main" id="{FA735DEF-5529-4F00-8CAF-BACB90306CFE}"/>
                </a:ext>
              </a:extLst>
            </p:cNvPr>
            <p:cNvSpPr/>
            <p:nvPr/>
          </p:nvSpPr>
          <p:spPr bwMode="auto">
            <a:xfrm>
              <a:off x="3138374" y="1550015"/>
              <a:ext cx="1235404" cy="1355273"/>
            </a:xfrm>
            <a:custGeom>
              <a:avLst/>
              <a:gdLst>
                <a:gd name="T0" fmla="*/ 738 w 742"/>
                <a:gd name="T1" fmla="*/ 305 h 814"/>
                <a:gd name="T2" fmla="*/ 740 w 742"/>
                <a:gd name="T3" fmla="*/ 302 h 814"/>
                <a:gd name="T4" fmla="*/ 740 w 742"/>
                <a:gd name="T5" fmla="*/ 300 h 814"/>
                <a:gd name="T6" fmla="*/ 741 w 742"/>
                <a:gd name="T7" fmla="*/ 296 h 814"/>
                <a:gd name="T8" fmla="*/ 742 w 742"/>
                <a:gd name="T9" fmla="*/ 268 h 814"/>
                <a:gd name="T10" fmla="*/ 742 w 742"/>
                <a:gd name="T11" fmla="*/ 222 h 814"/>
                <a:gd name="T12" fmla="*/ 740 w 742"/>
                <a:gd name="T13" fmla="*/ 7 h 814"/>
                <a:gd name="T14" fmla="*/ 735 w 742"/>
                <a:gd name="T15" fmla="*/ 1 h 814"/>
                <a:gd name="T16" fmla="*/ 728 w 742"/>
                <a:gd name="T17" fmla="*/ 3 h 814"/>
                <a:gd name="T18" fmla="*/ 3 w 742"/>
                <a:gd name="T19" fmla="*/ 802 h 814"/>
                <a:gd name="T20" fmla="*/ 3 w 742"/>
                <a:gd name="T21" fmla="*/ 811 h 814"/>
                <a:gd name="T22" fmla="*/ 13 w 742"/>
                <a:gd name="T23" fmla="*/ 811 h 814"/>
                <a:gd name="T24" fmla="*/ 738 w 742"/>
                <a:gd name="T25" fmla="*/ 12 h 814"/>
                <a:gd name="T26" fmla="*/ 733 w 742"/>
                <a:gd name="T27" fmla="*/ 7 h 814"/>
                <a:gd name="T28" fmla="*/ 726 w 742"/>
                <a:gd name="T29" fmla="*/ 8 h 814"/>
                <a:gd name="T30" fmla="*/ 726 w 742"/>
                <a:gd name="T31" fmla="*/ 29 h 814"/>
                <a:gd name="T32" fmla="*/ 728 w 742"/>
                <a:gd name="T33" fmla="*/ 222 h 814"/>
                <a:gd name="T34" fmla="*/ 727 w 742"/>
                <a:gd name="T35" fmla="*/ 277 h 814"/>
                <a:gd name="T36" fmla="*/ 727 w 742"/>
                <a:gd name="T37" fmla="*/ 293 h 814"/>
                <a:gd name="T38" fmla="*/ 727 w 742"/>
                <a:gd name="T39" fmla="*/ 297 h 814"/>
                <a:gd name="T40" fmla="*/ 726 w 742"/>
                <a:gd name="T41" fmla="*/ 298 h 814"/>
                <a:gd name="T42" fmla="*/ 726 w 742"/>
                <a:gd name="T43" fmla="*/ 298 h 814"/>
                <a:gd name="T44" fmla="*/ 730 w 742"/>
                <a:gd name="T45" fmla="*/ 298 h 814"/>
                <a:gd name="T46" fmla="*/ 727 w 742"/>
                <a:gd name="T47" fmla="*/ 297 h 814"/>
                <a:gd name="T48" fmla="*/ 726 w 742"/>
                <a:gd name="T49" fmla="*/ 298 h 814"/>
                <a:gd name="T50" fmla="*/ 730 w 742"/>
                <a:gd name="T51" fmla="*/ 298 h 814"/>
                <a:gd name="T52" fmla="*/ 727 w 742"/>
                <a:gd name="T53" fmla="*/ 297 h 814"/>
                <a:gd name="T54" fmla="*/ 732 w 742"/>
                <a:gd name="T55" fmla="*/ 299 h 814"/>
                <a:gd name="T56" fmla="*/ 728 w 742"/>
                <a:gd name="T57" fmla="*/ 295 h 814"/>
                <a:gd name="T58" fmla="*/ 727 w 742"/>
                <a:gd name="T59" fmla="*/ 297 h 814"/>
                <a:gd name="T60" fmla="*/ 732 w 742"/>
                <a:gd name="T61" fmla="*/ 299 h 814"/>
                <a:gd name="T62" fmla="*/ 728 w 742"/>
                <a:gd name="T63" fmla="*/ 295 h 814"/>
                <a:gd name="T64" fmla="*/ 728 w 742"/>
                <a:gd name="T65" fmla="*/ 305 h 814"/>
                <a:gd name="T66" fmla="*/ 738 w 742"/>
                <a:gd name="T67" fmla="*/ 30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814">
                  <a:moveTo>
                    <a:pt x="738" y="305"/>
                  </a:moveTo>
                  <a:cubicBezTo>
                    <a:pt x="739" y="304"/>
                    <a:pt x="739" y="303"/>
                    <a:pt x="740" y="302"/>
                  </a:cubicBezTo>
                  <a:cubicBezTo>
                    <a:pt x="740" y="301"/>
                    <a:pt x="740" y="301"/>
                    <a:pt x="740" y="300"/>
                  </a:cubicBezTo>
                  <a:cubicBezTo>
                    <a:pt x="740" y="299"/>
                    <a:pt x="741" y="297"/>
                    <a:pt x="741" y="296"/>
                  </a:cubicBezTo>
                  <a:cubicBezTo>
                    <a:pt x="741" y="290"/>
                    <a:pt x="741" y="280"/>
                    <a:pt x="742" y="268"/>
                  </a:cubicBezTo>
                  <a:cubicBezTo>
                    <a:pt x="742" y="255"/>
                    <a:pt x="742" y="239"/>
                    <a:pt x="742" y="222"/>
                  </a:cubicBezTo>
                  <a:cubicBezTo>
                    <a:pt x="742" y="135"/>
                    <a:pt x="740" y="7"/>
                    <a:pt x="740" y="7"/>
                  </a:cubicBezTo>
                  <a:cubicBezTo>
                    <a:pt x="740" y="4"/>
                    <a:pt x="738" y="2"/>
                    <a:pt x="735" y="1"/>
                  </a:cubicBezTo>
                  <a:cubicBezTo>
                    <a:pt x="733" y="0"/>
                    <a:pt x="730" y="1"/>
                    <a:pt x="728" y="3"/>
                  </a:cubicBezTo>
                  <a:cubicBezTo>
                    <a:pt x="3" y="802"/>
                    <a:pt x="3" y="802"/>
                    <a:pt x="3" y="802"/>
                  </a:cubicBezTo>
                  <a:cubicBezTo>
                    <a:pt x="0" y="804"/>
                    <a:pt x="1" y="809"/>
                    <a:pt x="3" y="811"/>
                  </a:cubicBezTo>
                  <a:cubicBezTo>
                    <a:pt x="6" y="814"/>
                    <a:pt x="11" y="814"/>
                    <a:pt x="13" y="811"/>
                  </a:cubicBezTo>
                  <a:cubicBezTo>
                    <a:pt x="738" y="12"/>
                    <a:pt x="738" y="12"/>
                    <a:pt x="738" y="12"/>
                  </a:cubicBezTo>
                  <a:cubicBezTo>
                    <a:pt x="733" y="7"/>
                    <a:pt x="733" y="7"/>
                    <a:pt x="733" y="7"/>
                  </a:cubicBezTo>
                  <a:cubicBezTo>
                    <a:pt x="726" y="8"/>
                    <a:pt x="726" y="8"/>
                    <a:pt x="726" y="8"/>
                  </a:cubicBezTo>
                  <a:cubicBezTo>
                    <a:pt x="726" y="8"/>
                    <a:pt x="726" y="16"/>
                    <a:pt x="726" y="29"/>
                  </a:cubicBezTo>
                  <a:cubicBezTo>
                    <a:pt x="727" y="69"/>
                    <a:pt x="728" y="157"/>
                    <a:pt x="728" y="222"/>
                  </a:cubicBezTo>
                  <a:cubicBezTo>
                    <a:pt x="728" y="244"/>
                    <a:pt x="728" y="263"/>
                    <a:pt x="727" y="277"/>
                  </a:cubicBezTo>
                  <a:cubicBezTo>
                    <a:pt x="727" y="283"/>
                    <a:pt x="727" y="289"/>
                    <a:pt x="727" y="293"/>
                  </a:cubicBezTo>
                  <a:cubicBezTo>
                    <a:pt x="727" y="295"/>
                    <a:pt x="727" y="296"/>
                    <a:pt x="727" y="297"/>
                  </a:cubicBezTo>
                  <a:cubicBezTo>
                    <a:pt x="726" y="298"/>
                    <a:pt x="726" y="298"/>
                    <a:pt x="726" y="298"/>
                  </a:cubicBezTo>
                  <a:cubicBezTo>
                    <a:pt x="726" y="298"/>
                    <a:pt x="726" y="298"/>
                    <a:pt x="726" y="298"/>
                  </a:cubicBezTo>
                  <a:cubicBezTo>
                    <a:pt x="730" y="298"/>
                    <a:pt x="730" y="298"/>
                    <a:pt x="730" y="298"/>
                  </a:cubicBezTo>
                  <a:cubicBezTo>
                    <a:pt x="727" y="297"/>
                    <a:pt x="727" y="297"/>
                    <a:pt x="727" y="297"/>
                  </a:cubicBezTo>
                  <a:cubicBezTo>
                    <a:pt x="726" y="298"/>
                    <a:pt x="726" y="298"/>
                    <a:pt x="726" y="298"/>
                  </a:cubicBezTo>
                  <a:cubicBezTo>
                    <a:pt x="730" y="298"/>
                    <a:pt x="730" y="298"/>
                    <a:pt x="730" y="298"/>
                  </a:cubicBezTo>
                  <a:cubicBezTo>
                    <a:pt x="727" y="297"/>
                    <a:pt x="727" y="297"/>
                    <a:pt x="727" y="297"/>
                  </a:cubicBezTo>
                  <a:cubicBezTo>
                    <a:pt x="732" y="299"/>
                    <a:pt x="732" y="299"/>
                    <a:pt x="732" y="299"/>
                  </a:cubicBezTo>
                  <a:cubicBezTo>
                    <a:pt x="728" y="295"/>
                    <a:pt x="728" y="295"/>
                    <a:pt x="728" y="295"/>
                  </a:cubicBezTo>
                  <a:cubicBezTo>
                    <a:pt x="727" y="296"/>
                    <a:pt x="727" y="297"/>
                    <a:pt x="727" y="297"/>
                  </a:cubicBezTo>
                  <a:cubicBezTo>
                    <a:pt x="732" y="299"/>
                    <a:pt x="732" y="299"/>
                    <a:pt x="732" y="299"/>
                  </a:cubicBezTo>
                  <a:cubicBezTo>
                    <a:pt x="728" y="295"/>
                    <a:pt x="728" y="295"/>
                    <a:pt x="728" y="295"/>
                  </a:cubicBezTo>
                  <a:cubicBezTo>
                    <a:pt x="725" y="298"/>
                    <a:pt x="725" y="302"/>
                    <a:pt x="728" y="305"/>
                  </a:cubicBezTo>
                  <a:cubicBezTo>
                    <a:pt x="731" y="308"/>
                    <a:pt x="735" y="308"/>
                    <a:pt x="738" y="305"/>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20" name="文本框 19">
            <a:extLst>
              <a:ext uri="{FF2B5EF4-FFF2-40B4-BE49-F238E27FC236}">
                <a16:creationId xmlns:a16="http://schemas.microsoft.com/office/drawing/2014/main" id="{9A6A0586-AF0B-40FB-9C17-606A86FC759B}"/>
              </a:ext>
            </a:extLst>
          </p:cNvPr>
          <p:cNvSpPr txBox="1"/>
          <p:nvPr/>
        </p:nvSpPr>
        <p:spPr>
          <a:xfrm>
            <a:off x="270934" y="1350440"/>
            <a:ext cx="11921066" cy="5372363"/>
          </a:xfrm>
          <a:prstGeom prst="rect">
            <a:avLst/>
          </a:prstGeom>
          <a:noFill/>
        </p:spPr>
        <p:txBody>
          <a:bodyPr wrap="square" lIns="90000" tIns="46800" rIns="90000" bIns="46800" rtlCol="0" anchor="t" anchorCtr="0">
            <a:noAutofit/>
          </a:bodyPr>
          <a:lstStyle/>
          <a:p>
            <a:pPr marL="342900" indent="-342900">
              <a:lnSpc>
                <a:spcPct val="120000"/>
              </a:lnSpc>
              <a:buFont typeface="+mj-lt"/>
              <a:buAutoNum type="arabicPeriod"/>
            </a:pP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Waterman A, Lee Y, Patterson D, et al. The RISC-V instruction set manual[J]. Volume I: User-Level ISA’, version, 2014, 2: 1-79.</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刘畅</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武延军</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吴敬征</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等</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 Survey on RISC-V system architecture research[J]. Journal of Software, 2021, 32(12): 3992-4024.</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钱玉娟</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玄铁探路</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RISC-V[N]. </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经济观察报</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,2024-03-25(017).DOI:10.28421/n.cnki.njjgc.2024.000330.</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倪光南</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以全球视野谋划和推动开源</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RISC-V</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生态发展</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[J].</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科技导报</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,2024,42(02):1-2.</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张学镇</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汪西虎</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董嗣万</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等</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五级流水线</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RISC-V</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微处理器的研究与设计</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[J/OL].</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计算机工程</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:1-8[2024-06-07].https://doi.org/10.19678/j.issn.1000-3428.0068146.</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邢明杰</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宋威</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张科</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等</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.RISC-V</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技术及生态专题前言</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[J].</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计算机系统应用</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,2023,32(11):1-2.DOI:10.15888/j.cnki.csa.009334.</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李金凤</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于德明</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郭瑞华</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基于</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RISC-V</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指令集的处理器及其运行环境设计</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[J].</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南方农机</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,2023,54(15):34-39.</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高洁</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嵌入式</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RISC-V</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微处理器体系架构的研究</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[D].</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中南大学</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,2023.DOI:10.27661/d.cnki.gzhnu.2023.002830.</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邹和仕</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.RISC-V</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多核处理器存储系统架构分析</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[J].</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自动化应用</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,2022(12):104-106+111.DOI:10.19769/j.zdhy.2022.12.027.</a:t>
            </a:r>
          </a:p>
          <a:p>
            <a:pPr marL="342900" indent="-342900">
              <a:lnSpc>
                <a:spcPct val="120000"/>
              </a:lnSpc>
              <a:buFont typeface="+mj-lt"/>
              <a:buAutoNum type="arabicPeriod"/>
            </a:pP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RISC-V</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介绍（</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3"/>
              </a:rPr>
              <a:t>https://riscv.org/about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20000"/>
              </a:lnSpc>
              <a:buFont typeface="+mj-lt"/>
              <a:buAutoNum type="arabicPeriod"/>
            </a:pP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RISC-V</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维基百科（</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4"/>
              </a:rPr>
              <a:t>https://zh.wikipedia.org/wiki/RISC-V</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玄铁处理器及芯片设计平台介绍（</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5"/>
              </a:rPr>
              <a:t>https://www.xrvm.cn/product/list/xuantie</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玄铁</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C906</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处理器介绍（</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6"/>
              </a:rPr>
              <a:t>https://www.xrvm.cn/product/xuantie/C906</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玄铁</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C906</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处理器云评估（</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7"/>
              </a:rPr>
              <a:t>https://www.xrvm.cn/community/laboratory/cloud-service?cpu=6</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玄铁</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C906</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处理器</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GitHub</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仓库（</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8"/>
              </a:rPr>
              <a:t>https://github.com/XUANTIE-RV/openc906</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玄铁</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C906</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集成手册（</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openc906</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9"/>
              </a:rPr>
              <a:t>https://github.com/XUANTIE-RV/openc906/blob/main/doc/%E7%8E%84%E9%93%81C906%E9%9B%86%E6%88</a:t>
            </a:r>
            <a:b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9"/>
              </a:rPr>
            </a:b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9"/>
              </a:rPr>
              <a:t>%90%E6%89%8B%E5%86%8C.pdf</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20000"/>
              </a:lnSpc>
              <a:buFont typeface="+mj-lt"/>
              <a:buAutoNum type="arabicPeriod"/>
            </a:pP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玄铁</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C906R2S1</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用户手册（</a:t>
            </a:r>
            <a:r>
              <a:rPr lang="en-US" altLang="zh-CN" sz="1200" kern="100" dirty="0" err="1">
                <a:effectLst/>
                <a:latin typeface="华文中宋" panose="02010600040101010101" pitchFamily="2" charset="-122"/>
                <a:ea typeface="华文中宋" panose="02010600040101010101" pitchFamily="2" charset="-122"/>
                <a:cs typeface="Times New Roman" panose="02020603050405020304" pitchFamily="18" charset="0"/>
              </a:rPr>
              <a:t>xrvm</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10"/>
              </a:rPr>
              <a:t>https://occ-oss-prod.oss-cn-hangzhou.aliyuncs.com/resource//1713757789320/%E7%8E%84%E9%93%81C906R2S1%E7%94%A8%E6%88%B7%E6%89%8B%E5%86%8C%EF%</a:t>
            </a:r>
            <a:b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10"/>
              </a:rPr>
            </a:b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10"/>
              </a:rPr>
              <a:t>BC%88xrvm%EF%BC%89_20240422.pdf</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20000"/>
              </a:lnSpc>
              <a:buFont typeface="+mj-lt"/>
              <a:buAutoNum type="arabicPeriod"/>
            </a:pP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T-Head </a:t>
            </a:r>
            <a:r>
              <a:rPr lang="en-US" altLang="zh-CN" sz="1200" kern="100" dirty="0" err="1">
                <a:effectLst/>
                <a:latin typeface="华文中宋" panose="02010600040101010101" pitchFamily="2" charset="-122"/>
                <a:ea typeface="华文中宋" panose="02010600040101010101" pitchFamily="2" charset="-122"/>
                <a:cs typeface="Times New Roman" panose="02020603050405020304" pitchFamily="18" charset="0"/>
              </a:rPr>
              <a:t>XuanTie</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 C906 Processor Datasheet</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11"/>
              </a:rPr>
              <a:t>https://occ-oss-prod.oss-cn-hangzhou.aliyuncs.com/resource//1686279877608/T-Head%20XuanTie%2</a:t>
            </a:r>
            <a:b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11"/>
              </a:rPr>
            </a:b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11"/>
              </a:rPr>
              <a:t>0C906%20Processor%20Datasheet.pdf</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20000"/>
              </a:lnSpc>
              <a:buFont typeface="+mj-lt"/>
              <a:buAutoNum type="arabicPeriod"/>
            </a:pPr>
            <a:r>
              <a:rPr lang="en-US" altLang="zh-CN" sz="1200" kern="100" dirty="0" err="1">
                <a:effectLst/>
                <a:latin typeface="华文中宋" panose="02010600040101010101" pitchFamily="2" charset="-122"/>
                <a:ea typeface="华文中宋" panose="02010600040101010101" pitchFamily="2" charset="-122"/>
                <a:cs typeface="Times New Roman" panose="02020603050405020304" pitchFamily="18" charset="0"/>
              </a:rPr>
              <a:t>Microbench</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介绍（</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12"/>
              </a:rPr>
              <a:t>https://pypi.org/project/microbench</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20000"/>
              </a:lnSpc>
              <a:buFont typeface="+mj-lt"/>
              <a:buAutoNum type="arabicPeriod"/>
            </a:pPr>
            <a:r>
              <a:rPr lang="en-US" altLang="zh-CN" sz="1200" kern="100" dirty="0" err="1">
                <a:effectLst/>
                <a:latin typeface="华文中宋" panose="02010600040101010101" pitchFamily="2" charset="-122"/>
                <a:ea typeface="华文中宋" panose="02010600040101010101" pitchFamily="2" charset="-122"/>
                <a:cs typeface="Times New Roman" panose="02020603050405020304" pitchFamily="18" charset="0"/>
              </a:rPr>
              <a:t>UnixBench</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rPr>
              <a:t> GitHub</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仓库（</a:t>
            </a:r>
            <a:r>
              <a:rPr lang="en-US"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hlinkClick r:id="rId13"/>
              </a:rPr>
              <a:t>https://github.com/kdlucas/byte-unixbench</a:t>
            </a:r>
            <a:r>
              <a:rPr lang="zh-CN" altLang="en-US" sz="1200" kern="100" dirty="0">
                <a:effectLst/>
                <a:latin typeface="华文中宋" panose="02010600040101010101" pitchFamily="2" charset="-122"/>
                <a:ea typeface="华文中宋" panose="02010600040101010101" pitchFamily="2" charset="-122"/>
                <a:cs typeface="Times New Roman" panose="02020603050405020304" pitchFamily="18" charset="0"/>
              </a:rPr>
              <a:t>）</a:t>
            </a:r>
            <a:endParaRPr lang="zh-CN" altLang="zh-CN" sz="1200" kern="1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66583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2"/>
            </p:custDataLst>
          </p:nvPr>
        </p:nvSpPr>
        <p:spPr>
          <a:xfrm>
            <a:off x="1163638" y="1229714"/>
            <a:ext cx="10187534" cy="2806262"/>
          </a:xfrm>
        </p:spPr>
        <p:txBody>
          <a:bodyPr>
            <a:normAutofit/>
          </a:bodyPr>
          <a:lstStyle/>
          <a:p>
            <a:pPr>
              <a:lnSpc>
                <a:spcPct val="150000"/>
              </a:lnSpc>
            </a:pPr>
            <a:r>
              <a:rPr lang="en-US" altLang="zh-CN" sz="3000" dirty="0"/>
              <a:t>RISC-V</a:t>
            </a:r>
            <a:r>
              <a:rPr lang="zh-CN" altLang="en-US" sz="3000" dirty="0"/>
              <a:t>处理器架构技术发展和性能分析</a:t>
            </a:r>
            <a:br>
              <a:rPr lang="zh-CN" altLang="en-US" sz="3000" dirty="0"/>
            </a:br>
            <a:r>
              <a:rPr lang="en-US" altLang="zh-CN" sz="3000" dirty="0"/>
              <a:t>——</a:t>
            </a:r>
            <a:r>
              <a:rPr lang="zh-CN" altLang="en-US" sz="3000" dirty="0"/>
              <a:t>以玄铁</a:t>
            </a:r>
            <a:r>
              <a:rPr lang="en-US" altLang="zh-CN" sz="3000" dirty="0"/>
              <a:t>C906</a:t>
            </a:r>
            <a:r>
              <a:rPr lang="zh-CN" altLang="en-US" sz="3000" dirty="0"/>
              <a:t>处理器为例</a:t>
            </a:r>
            <a:br>
              <a:rPr lang="en-US" altLang="zh-CN" sz="3000" dirty="0"/>
            </a:br>
            <a:r>
              <a:rPr lang="zh-CN" altLang="en-US" sz="6400" dirty="0"/>
              <a:t>感谢垂听！</a:t>
            </a:r>
          </a:p>
        </p:txBody>
      </p:sp>
      <p:pic>
        <p:nvPicPr>
          <p:cNvPr id="4" name="图形 3">
            <a:extLst>
              <a:ext uri="{FF2B5EF4-FFF2-40B4-BE49-F238E27FC236}">
                <a16:creationId xmlns:a16="http://schemas.microsoft.com/office/drawing/2014/main" id="{B7B0C0AE-B8F8-47BA-B82E-2B0658B589C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74729"/>
          <a:stretch/>
        </p:blipFill>
        <p:spPr>
          <a:xfrm>
            <a:off x="72097" y="70102"/>
            <a:ext cx="813728" cy="784251"/>
          </a:xfrm>
          <a:prstGeom prst="rect">
            <a:avLst/>
          </a:prstGeom>
        </p:spPr>
      </p:pic>
      <p:sp>
        <p:nvSpPr>
          <p:cNvPr id="5" name="文本框 4">
            <a:extLst>
              <a:ext uri="{FF2B5EF4-FFF2-40B4-BE49-F238E27FC236}">
                <a16:creationId xmlns:a16="http://schemas.microsoft.com/office/drawing/2014/main" id="{7366B3CB-8B26-4430-B075-06B30D6EDE48}"/>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
        <p:nvSpPr>
          <p:cNvPr id="6" name="标题 1">
            <a:extLst>
              <a:ext uri="{FF2B5EF4-FFF2-40B4-BE49-F238E27FC236}">
                <a16:creationId xmlns:a16="http://schemas.microsoft.com/office/drawing/2014/main" id="{B7CD2402-B93A-4840-9F83-FFA32CFEF9CB}"/>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i="0" u="none" strike="noStrike" kern="1200" cap="none" spc="0" normalizeH="0" baseline="0" noProof="0" dirty="0">
                <a:ln>
                  <a:noFill/>
                </a:ln>
                <a:solidFill>
                  <a:schemeClr val="bg1"/>
                </a:solidFill>
                <a:effectLst/>
                <a:uLnTx/>
                <a:uFillTx/>
                <a:latin typeface="微软雅黑"/>
                <a:ea typeface="微软雅黑" panose="020B0503020204020204" pitchFamily="34" charset="-122"/>
                <a:cs typeface="+mj-cs"/>
              </a:rPr>
              <a:t>2024-06-13</a:t>
            </a:r>
          </a:p>
        </p:txBody>
      </p:sp>
      <p:sp>
        <p:nvSpPr>
          <p:cNvPr id="7" name="标题 2">
            <a:extLst>
              <a:ext uri="{FF2B5EF4-FFF2-40B4-BE49-F238E27FC236}">
                <a16:creationId xmlns:a16="http://schemas.microsoft.com/office/drawing/2014/main" id="{04C53979-237D-46D8-8A15-6E472FE29F19}"/>
              </a:ext>
            </a:extLst>
          </p:cNvPr>
          <p:cNvSpPr txBox="1">
            <a:spLocks/>
          </p:cNvSpPr>
          <p:nvPr>
            <p:custDataLst>
              <p:tags r:id="rId3"/>
            </p:custDataLst>
          </p:nvPr>
        </p:nvSpPr>
        <p:spPr>
          <a:xfrm>
            <a:off x="1163638" y="4442635"/>
            <a:ext cx="1800279" cy="1521370"/>
          </a:xfrm>
          <a:prstGeom prst="rect">
            <a:avLst/>
          </a:prstGeom>
        </p:spPr>
        <p:txBody>
          <a:bodyPr vert="horz" wrap="square" lIns="0" tIns="0" rIns="0" bIns="0" rtlCol="0" anchor="b">
            <a:normAutofit/>
          </a:bodyPr>
          <a:lstStyle>
            <a:lvl1pPr marL="0" indent="0" algn="l" defTabSz="914400" rtl="0" eaLnBrk="1" fontAlgn="auto" latinLnBrk="0" hangingPunct="1">
              <a:lnSpc>
                <a:spcPct val="100000"/>
              </a:lnSpc>
              <a:spcBef>
                <a:spcPct val="0"/>
              </a:spcBef>
              <a:buNone/>
              <a:defRPr sz="4800" b="1" kern="1200">
                <a:solidFill>
                  <a:schemeClr val="lt1">
                    <a:lumMod val="100000"/>
                  </a:schemeClr>
                </a:solidFill>
                <a:latin typeface="+mj-ea"/>
                <a:ea typeface="+mj-ea"/>
                <a:cs typeface="+mj-ea"/>
                <a:sym typeface="+mj-ea"/>
              </a:defRPr>
            </a:lvl1pPr>
          </a:lstStyle>
          <a:p>
            <a:pPr>
              <a:lnSpc>
                <a:spcPct val="150000"/>
              </a:lnSpc>
            </a:pPr>
            <a:r>
              <a:rPr lang="en-US" altLang="zh-CN" sz="1600" dirty="0"/>
              <a:t>2250758  </a:t>
            </a:r>
            <a:r>
              <a:rPr lang="zh-CN" altLang="en-US" sz="1600" dirty="0"/>
              <a:t>林继申</a:t>
            </a:r>
            <a:endParaRPr lang="en-US" altLang="zh-CN" sz="1600" dirty="0"/>
          </a:p>
          <a:p>
            <a:pPr>
              <a:lnSpc>
                <a:spcPct val="150000"/>
              </a:lnSpc>
            </a:pPr>
            <a:r>
              <a:rPr lang="en-US" altLang="zh-CN" sz="1600" dirty="0"/>
              <a:t>2250693  </a:t>
            </a:r>
            <a:r>
              <a:rPr lang="zh-CN" altLang="en-US" sz="1600" dirty="0"/>
              <a:t>朱昱瑾</a:t>
            </a:r>
            <a:endParaRPr lang="en-US" altLang="zh-CN" sz="1600" dirty="0"/>
          </a:p>
          <a:p>
            <a:pPr>
              <a:lnSpc>
                <a:spcPct val="150000"/>
              </a:lnSpc>
            </a:pPr>
            <a:r>
              <a:rPr lang="en-US" altLang="zh-CN" sz="1600" dirty="0"/>
              <a:t>2250420  </a:t>
            </a:r>
            <a:r>
              <a:rPr lang="zh-CN" altLang="en-US" sz="1600" dirty="0"/>
              <a:t>陈君</a:t>
            </a:r>
            <a:endParaRPr lang="en-US" altLang="zh-CN" sz="1600" dirty="0"/>
          </a:p>
          <a:p>
            <a:pPr>
              <a:lnSpc>
                <a:spcPct val="150000"/>
              </a:lnSpc>
            </a:pPr>
            <a:r>
              <a:rPr lang="en-US" altLang="zh-CN" sz="1600" dirty="0"/>
              <a:t>2250695  </a:t>
            </a:r>
            <a:r>
              <a:rPr lang="zh-CN" altLang="en-US" sz="1600" dirty="0"/>
              <a:t>奥泉瑞</a:t>
            </a:r>
          </a:p>
        </p:txBody>
      </p:sp>
    </p:spTree>
    <p:custDataLst>
      <p:tags r:id="rId1"/>
    </p:custDataLst>
    <p:extLst>
      <p:ext uri="{BB962C8B-B14F-4D97-AF65-F5344CB8AC3E}">
        <p14:creationId xmlns:p14="http://schemas.microsoft.com/office/powerpoint/2010/main" val="367873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zh-CN" altLang="en-US" dirty="0"/>
              <a:t>研究目的与问题</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a:t>
            </a:r>
            <a:r>
              <a:rPr lang="en-US" altLang="zh-CN" dirty="0"/>
              <a:t>2</a:t>
            </a:r>
            <a:endParaRPr lang="zh-CN" altLang="en-US" dirty="0"/>
          </a:p>
        </p:txBody>
      </p:sp>
      <p:pic>
        <p:nvPicPr>
          <p:cNvPr id="5" name="图形 4">
            <a:extLst>
              <a:ext uri="{FF2B5EF4-FFF2-40B4-BE49-F238E27FC236}">
                <a16:creationId xmlns:a16="http://schemas.microsoft.com/office/drawing/2014/main" id="{2A263589-C5A8-464C-B009-9F9323C4D50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3DDB950D-6265-46AD-9797-0B120C21564B}"/>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2950588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custDataLst>
              <p:tags r:id="rId2"/>
            </p:custDataLst>
          </p:nvPr>
        </p:nvSpPr>
        <p:spPr/>
        <p:txBody>
          <a:bodyPr/>
          <a:lstStyle/>
          <a:p>
            <a:r>
              <a:rPr lang="zh-CN" altLang="en-US" dirty="0">
                <a:sym typeface="+mn-ea"/>
              </a:rPr>
              <a:t>研究目的与问题</a:t>
            </a:r>
          </a:p>
        </p:txBody>
      </p:sp>
      <p:sp>
        <p:nvSpPr>
          <p:cNvPr id="4" name="矩形 3">
            <a:extLst>
              <a:ext uri="{FF2B5EF4-FFF2-40B4-BE49-F238E27FC236}">
                <a16:creationId xmlns:a16="http://schemas.microsoft.com/office/drawing/2014/main" id="{70D67312-0E68-48CD-A793-140BC7E7B33F}"/>
              </a:ext>
            </a:extLst>
          </p:cNvPr>
          <p:cNvSpPr/>
          <p:nvPr>
            <p:custDataLst>
              <p:tags r:id="rId3"/>
            </p:custDataLst>
          </p:nvPr>
        </p:nvSpPr>
        <p:spPr>
          <a:xfrm>
            <a:off x="1534124" y="2347772"/>
            <a:ext cx="6360378" cy="572134"/>
          </a:xfrm>
          <a:prstGeom prst="rect">
            <a:avLst/>
          </a:prstGeom>
          <a:noFill/>
        </p:spPr>
        <p:txBody>
          <a:bodyPr wrap="square" lIns="0" tIns="0" rIns="0" bIns="0" rtlCol="0" anchor="b">
            <a:noAutofit/>
          </a:bodyPr>
          <a:lstStyle/>
          <a:p>
            <a:pPr>
              <a:spcBef>
                <a:spcPct val="0"/>
              </a:spcBef>
              <a:spcAft>
                <a:spcPct val="0"/>
              </a:spcAft>
            </a:pPr>
            <a:r>
              <a:rPr lang="en-US" altLang="zh-CN" sz="2000" b="1" dirty="0">
                <a:solidFill>
                  <a:schemeClr val="tx1"/>
                </a:solidFill>
                <a:latin typeface="+mn-ea"/>
                <a:cs typeface="+mn-ea"/>
              </a:rPr>
              <a:t>RISC-V</a:t>
            </a:r>
            <a:r>
              <a:rPr lang="zh-CN" altLang="en-US" sz="2000" b="1" dirty="0">
                <a:solidFill>
                  <a:schemeClr val="tx1"/>
                </a:solidFill>
                <a:latin typeface="+mn-ea"/>
                <a:cs typeface="+mn-ea"/>
              </a:rPr>
              <a:t>架构的技术发展历程是什么？</a:t>
            </a:r>
            <a:endParaRPr lang="en-US" altLang="zh-CN" sz="2000" b="1" dirty="0">
              <a:solidFill>
                <a:schemeClr val="tx1"/>
              </a:solidFill>
              <a:latin typeface="+mn-ea"/>
              <a:cs typeface="+mn-ea"/>
            </a:endParaRPr>
          </a:p>
          <a:p>
            <a:pPr>
              <a:spcBef>
                <a:spcPct val="0"/>
              </a:spcBef>
              <a:spcAft>
                <a:spcPct val="0"/>
              </a:spcAft>
            </a:pPr>
            <a:r>
              <a:rPr lang="zh-CN" altLang="en-US" sz="2000" b="1" dirty="0">
                <a:solidFill>
                  <a:schemeClr val="tx1"/>
                </a:solidFill>
                <a:latin typeface="+mn-ea"/>
                <a:cs typeface="+mn-ea"/>
              </a:rPr>
              <a:t>它的主要技术创新点有哪些？</a:t>
            </a:r>
          </a:p>
        </p:txBody>
      </p:sp>
      <p:sp>
        <p:nvSpPr>
          <p:cNvPr id="5" name="椭圆 4">
            <a:extLst>
              <a:ext uri="{FF2B5EF4-FFF2-40B4-BE49-F238E27FC236}">
                <a16:creationId xmlns:a16="http://schemas.microsoft.com/office/drawing/2014/main" id="{1E16EEAF-6F7C-4955-960D-E7ACCB448737}"/>
              </a:ext>
            </a:extLst>
          </p:cNvPr>
          <p:cNvSpPr/>
          <p:nvPr>
            <p:custDataLst>
              <p:tags r:id="rId4"/>
            </p:custDataLst>
          </p:nvPr>
        </p:nvSpPr>
        <p:spPr>
          <a:xfrm>
            <a:off x="720343" y="2323544"/>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indent="0" algn="ctr" fontAlgn="auto">
              <a:spcBef>
                <a:spcPct val="0"/>
              </a:spcBef>
              <a:spcAft>
                <a:spcPct val="0"/>
              </a:spcAft>
              <a:buClrTx/>
              <a:buSzTx/>
              <a:buFontTx/>
            </a:pPr>
            <a:r>
              <a:rPr lang="en-US" altLang="zh-CN" sz="2400" b="1">
                <a:latin typeface="+mn-ea"/>
                <a:cs typeface="+mn-ea"/>
                <a:sym typeface="+mn-ea"/>
              </a:rPr>
              <a:t>01</a:t>
            </a:r>
            <a:endParaRPr lang="en-US" altLang="zh-CN" sz="2400" b="1" dirty="0">
              <a:latin typeface="+mn-ea"/>
              <a:cs typeface="+mn-ea"/>
              <a:sym typeface="+mn-ea"/>
            </a:endParaRPr>
          </a:p>
        </p:txBody>
      </p:sp>
      <p:sp>
        <p:nvSpPr>
          <p:cNvPr id="7" name="矩形 6">
            <a:extLst>
              <a:ext uri="{FF2B5EF4-FFF2-40B4-BE49-F238E27FC236}">
                <a16:creationId xmlns:a16="http://schemas.microsoft.com/office/drawing/2014/main" id="{DED4855B-DF91-4998-833C-B7EEEC876254}"/>
              </a:ext>
            </a:extLst>
          </p:cNvPr>
          <p:cNvSpPr/>
          <p:nvPr>
            <p:custDataLst>
              <p:tags r:id="rId5"/>
            </p:custDataLst>
          </p:nvPr>
        </p:nvSpPr>
        <p:spPr>
          <a:xfrm>
            <a:off x="1534759" y="3266660"/>
            <a:ext cx="6360378" cy="572134"/>
          </a:xfrm>
          <a:prstGeom prst="rect">
            <a:avLst/>
          </a:prstGeom>
          <a:noFill/>
        </p:spPr>
        <p:txBody>
          <a:bodyPr wrap="square" lIns="0" tIns="0" rIns="0" bIns="0" rtlCol="0" anchor="b">
            <a:noAutofit/>
          </a:bodyPr>
          <a:lstStyle/>
          <a:p>
            <a:pPr>
              <a:spcBef>
                <a:spcPct val="0"/>
              </a:spcBef>
              <a:spcAft>
                <a:spcPct val="0"/>
              </a:spcAft>
            </a:pPr>
            <a:r>
              <a:rPr lang="zh-CN" altLang="en-US" sz="2000" b="1" dirty="0">
                <a:solidFill>
                  <a:schemeClr val="tx1"/>
                </a:solidFill>
                <a:latin typeface="+mn-ea"/>
                <a:cs typeface="+mn-ea"/>
              </a:rPr>
              <a:t>玄铁</a:t>
            </a:r>
            <a:r>
              <a:rPr lang="en-US" altLang="zh-CN" sz="2000" b="1" dirty="0">
                <a:solidFill>
                  <a:schemeClr val="tx1"/>
                </a:solidFill>
                <a:latin typeface="+mn-ea"/>
                <a:cs typeface="+mn-ea"/>
              </a:rPr>
              <a:t>C906</a:t>
            </a:r>
            <a:r>
              <a:rPr lang="zh-CN" altLang="en-US" sz="2000" b="1" dirty="0">
                <a:solidFill>
                  <a:schemeClr val="tx1"/>
                </a:solidFill>
                <a:latin typeface="+mn-ea"/>
                <a:cs typeface="+mn-ea"/>
              </a:rPr>
              <a:t>处理器的核心技术规格和性能如何？</a:t>
            </a:r>
            <a:endParaRPr lang="en-US" altLang="zh-CN" sz="2000" b="1" dirty="0">
              <a:solidFill>
                <a:schemeClr val="tx1"/>
              </a:solidFill>
              <a:latin typeface="+mn-ea"/>
              <a:cs typeface="+mn-ea"/>
            </a:endParaRPr>
          </a:p>
          <a:p>
            <a:pPr>
              <a:spcBef>
                <a:spcPct val="0"/>
              </a:spcBef>
              <a:spcAft>
                <a:spcPct val="0"/>
              </a:spcAft>
            </a:pPr>
            <a:r>
              <a:rPr lang="zh-CN" altLang="en-US" sz="2000" b="1" dirty="0">
                <a:solidFill>
                  <a:schemeClr val="tx1"/>
                </a:solidFill>
                <a:latin typeface="+mn-ea"/>
                <a:cs typeface="+mn-ea"/>
              </a:rPr>
              <a:t>它在处理效率和功耗管理方面表现如何？</a:t>
            </a:r>
          </a:p>
        </p:txBody>
      </p:sp>
      <p:sp>
        <p:nvSpPr>
          <p:cNvPr id="8" name="椭圆 7">
            <a:extLst>
              <a:ext uri="{FF2B5EF4-FFF2-40B4-BE49-F238E27FC236}">
                <a16:creationId xmlns:a16="http://schemas.microsoft.com/office/drawing/2014/main" id="{3CEF3591-1145-49D2-BFF7-A03BDB9544CE}"/>
              </a:ext>
            </a:extLst>
          </p:cNvPr>
          <p:cNvSpPr/>
          <p:nvPr>
            <p:custDataLst>
              <p:tags r:id="rId6"/>
            </p:custDataLst>
          </p:nvPr>
        </p:nvSpPr>
        <p:spPr>
          <a:xfrm>
            <a:off x="720343" y="3238622"/>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indent="0" algn="ctr" fontAlgn="auto">
              <a:spcBef>
                <a:spcPct val="0"/>
              </a:spcBef>
              <a:spcAft>
                <a:spcPct val="0"/>
              </a:spcAft>
              <a:buClrTx/>
              <a:buSzTx/>
              <a:buFontTx/>
            </a:pPr>
            <a:r>
              <a:rPr lang="en-US" altLang="zh-CN" sz="2400" b="1">
                <a:latin typeface="+mn-ea"/>
                <a:cs typeface="+mn-ea"/>
                <a:sym typeface="+mn-ea"/>
              </a:rPr>
              <a:t>02</a:t>
            </a:r>
            <a:endParaRPr lang="en-US" altLang="zh-CN" sz="2400" b="1" dirty="0">
              <a:latin typeface="+mn-ea"/>
              <a:cs typeface="+mn-ea"/>
              <a:sym typeface="+mn-ea"/>
            </a:endParaRPr>
          </a:p>
        </p:txBody>
      </p:sp>
      <p:sp>
        <p:nvSpPr>
          <p:cNvPr id="10" name="矩形 9">
            <a:extLst>
              <a:ext uri="{FF2B5EF4-FFF2-40B4-BE49-F238E27FC236}">
                <a16:creationId xmlns:a16="http://schemas.microsoft.com/office/drawing/2014/main" id="{2EDD474F-830F-4AA8-AEDC-DD7333F7C40C}"/>
              </a:ext>
            </a:extLst>
          </p:cNvPr>
          <p:cNvSpPr/>
          <p:nvPr>
            <p:custDataLst>
              <p:tags r:id="rId7"/>
            </p:custDataLst>
          </p:nvPr>
        </p:nvSpPr>
        <p:spPr>
          <a:xfrm>
            <a:off x="1535394" y="4185548"/>
            <a:ext cx="6360378" cy="572134"/>
          </a:xfrm>
          <a:prstGeom prst="rect">
            <a:avLst/>
          </a:prstGeom>
          <a:noFill/>
        </p:spPr>
        <p:txBody>
          <a:bodyPr wrap="square" lIns="0" tIns="0" rIns="0" bIns="0" rtlCol="0" anchor="b">
            <a:noAutofit/>
          </a:bodyPr>
          <a:lstStyle/>
          <a:p>
            <a:pPr>
              <a:spcBef>
                <a:spcPct val="0"/>
              </a:spcBef>
              <a:spcAft>
                <a:spcPct val="0"/>
              </a:spcAft>
            </a:pPr>
            <a:r>
              <a:rPr lang="zh-CN" altLang="en-US" sz="2000" b="1" dirty="0">
                <a:solidFill>
                  <a:schemeClr val="tx1"/>
                </a:solidFill>
                <a:latin typeface="+mn-ea"/>
                <a:cs typeface="+mn-ea"/>
              </a:rPr>
              <a:t>相比其他</a:t>
            </a:r>
            <a:r>
              <a:rPr lang="en-US" altLang="zh-CN" sz="2000" b="1" dirty="0">
                <a:solidFill>
                  <a:schemeClr val="tx1"/>
                </a:solidFill>
                <a:latin typeface="+mn-ea"/>
                <a:cs typeface="+mn-ea"/>
              </a:rPr>
              <a:t>RISC-V</a:t>
            </a:r>
            <a:r>
              <a:rPr lang="zh-CN" altLang="en-US" sz="2000" b="1" dirty="0">
                <a:solidFill>
                  <a:schemeClr val="tx1"/>
                </a:solidFill>
                <a:latin typeface="+mn-ea"/>
                <a:cs typeface="+mn-ea"/>
              </a:rPr>
              <a:t>处理器及传统架构处理器，</a:t>
            </a:r>
            <a:endParaRPr lang="en-US" altLang="zh-CN" sz="2000" b="1" dirty="0">
              <a:solidFill>
                <a:schemeClr val="tx1"/>
              </a:solidFill>
              <a:latin typeface="+mn-ea"/>
              <a:cs typeface="+mn-ea"/>
            </a:endParaRPr>
          </a:p>
          <a:p>
            <a:pPr>
              <a:spcBef>
                <a:spcPct val="0"/>
              </a:spcBef>
              <a:spcAft>
                <a:spcPct val="0"/>
              </a:spcAft>
            </a:pPr>
            <a:r>
              <a:rPr lang="zh-CN" altLang="en-US" sz="2000" b="1" dirty="0">
                <a:solidFill>
                  <a:schemeClr val="tx1"/>
                </a:solidFill>
                <a:latin typeface="+mn-ea"/>
                <a:cs typeface="+mn-ea"/>
              </a:rPr>
              <a:t>玄铁</a:t>
            </a:r>
            <a:r>
              <a:rPr lang="en-US" altLang="zh-CN" sz="2000" b="1" dirty="0">
                <a:solidFill>
                  <a:schemeClr val="tx1"/>
                </a:solidFill>
                <a:latin typeface="+mn-ea"/>
                <a:cs typeface="+mn-ea"/>
              </a:rPr>
              <a:t>C906</a:t>
            </a:r>
            <a:r>
              <a:rPr lang="zh-CN" altLang="en-US" sz="2000" b="1" dirty="0">
                <a:solidFill>
                  <a:schemeClr val="tx1"/>
                </a:solidFill>
                <a:latin typeface="+mn-ea"/>
                <a:cs typeface="+mn-ea"/>
              </a:rPr>
              <a:t>的优势和劣势具体包括哪些方面？</a:t>
            </a:r>
          </a:p>
        </p:txBody>
      </p:sp>
      <p:sp>
        <p:nvSpPr>
          <p:cNvPr id="11" name="椭圆 10">
            <a:extLst>
              <a:ext uri="{FF2B5EF4-FFF2-40B4-BE49-F238E27FC236}">
                <a16:creationId xmlns:a16="http://schemas.microsoft.com/office/drawing/2014/main" id="{B9630D16-FD61-460F-9E09-9ECFD3C08BDA}"/>
              </a:ext>
            </a:extLst>
          </p:cNvPr>
          <p:cNvSpPr/>
          <p:nvPr>
            <p:custDataLst>
              <p:tags r:id="rId8"/>
            </p:custDataLst>
          </p:nvPr>
        </p:nvSpPr>
        <p:spPr>
          <a:xfrm>
            <a:off x="720343" y="4153700"/>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indent="0" algn="ctr" fontAlgn="auto">
              <a:spcBef>
                <a:spcPct val="0"/>
              </a:spcBef>
              <a:spcAft>
                <a:spcPct val="0"/>
              </a:spcAft>
              <a:buClrTx/>
              <a:buSzTx/>
              <a:buFontTx/>
            </a:pPr>
            <a:r>
              <a:rPr lang="en-US" altLang="zh-CN" sz="2400" b="1">
                <a:latin typeface="+mn-ea"/>
                <a:cs typeface="+mn-ea"/>
                <a:sym typeface="+mn-ea"/>
              </a:rPr>
              <a:t>03</a:t>
            </a:r>
            <a:endParaRPr lang="en-US" altLang="zh-CN" sz="2400" b="1" dirty="0">
              <a:latin typeface="+mn-ea"/>
              <a:cs typeface="+mn-ea"/>
              <a:sym typeface="+mn-ea"/>
            </a:endParaRPr>
          </a:p>
        </p:txBody>
      </p:sp>
      <p:sp>
        <p:nvSpPr>
          <p:cNvPr id="12" name="椭圆 11">
            <a:extLst>
              <a:ext uri="{FF2B5EF4-FFF2-40B4-BE49-F238E27FC236}">
                <a16:creationId xmlns:a16="http://schemas.microsoft.com/office/drawing/2014/main" id="{61046465-0F5E-4371-B19B-6FF5342E326F}"/>
              </a:ext>
            </a:extLst>
          </p:cNvPr>
          <p:cNvSpPr/>
          <p:nvPr>
            <p:custDataLst>
              <p:tags r:id="rId9"/>
            </p:custDataLst>
          </p:nvPr>
        </p:nvSpPr>
        <p:spPr>
          <a:xfrm>
            <a:off x="720343" y="5068777"/>
            <a:ext cx="572135" cy="572135"/>
          </a:xfrm>
          <a:prstGeom prst="ellipse">
            <a:avLst/>
          </a:prstGeom>
          <a:solidFill>
            <a:schemeClr val="accent1"/>
          </a:soli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indent="0" algn="ctr" fontAlgn="auto">
              <a:spcBef>
                <a:spcPct val="0"/>
              </a:spcBef>
              <a:spcAft>
                <a:spcPct val="0"/>
              </a:spcAft>
              <a:buClrTx/>
              <a:buSzTx/>
              <a:buFontTx/>
            </a:pPr>
            <a:r>
              <a:rPr lang="en-US" altLang="zh-CN" sz="2400" b="1">
                <a:latin typeface="+mn-ea"/>
                <a:cs typeface="+mn-ea"/>
                <a:sym typeface="+mn-ea"/>
              </a:rPr>
              <a:t>04</a:t>
            </a:r>
            <a:endParaRPr lang="en-US" altLang="zh-CN" sz="2400" b="1" dirty="0">
              <a:latin typeface="+mn-ea"/>
              <a:cs typeface="+mn-ea"/>
              <a:sym typeface="+mn-ea"/>
            </a:endParaRPr>
          </a:p>
        </p:txBody>
      </p:sp>
      <p:sp>
        <p:nvSpPr>
          <p:cNvPr id="15" name="矩形 14">
            <a:extLst>
              <a:ext uri="{FF2B5EF4-FFF2-40B4-BE49-F238E27FC236}">
                <a16:creationId xmlns:a16="http://schemas.microsoft.com/office/drawing/2014/main" id="{589EB024-5EEF-4434-B169-9B541222F23C}"/>
              </a:ext>
            </a:extLst>
          </p:cNvPr>
          <p:cNvSpPr/>
          <p:nvPr>
            <p:custDataLst>
              <p:tags r:id="rId10"/>
            </p:custDataLst>
          </p:nvPr>
        </p:nvSpPr>
        <p:spPr>
          <a:xfrm>
            <a:off x="1535394" y="5104435"/>
            <a:ext cx="6360378" cy="572134"/>
          </a:xfrm>
          <a:prstGeom prst="rect">
            <a:avLst/>
          </a:prstGeom>
          <a:noFill/>
        </p:spPr>
        <p:txBody>
          <a:bodyPr wrap="square" lIns="0" tIns="0" rIns="0" bIns="0" rtlCol="0" anchor="b">
            <a:noAutofit/>
          </a:bodyPr>
          <a:lstStyle/>
          <a:p>
            <a:pPr>
              <a:spcBef>
                <a:spcPct val="0"/>
              </a:spcBef>
              <a:spcAft>
                <a:spcPct val="0"/>
              </a:spcAft>
            </a:pPr>
            <a:r>
              <a:rPr lang="zh-CN" altLang="en-US" sz="2000" b="1" dirty="0">
                <a:solidFill>
                  <a:schemeClr val="tx1"/>
                </a:solidFill>
                <a:latin typeface="+mn-ea"/>
                <a:cs typeface="+mn-ea"/>
              </a:rPr>
              <a:t>在当前的技术环境下，</a:t>
            </a:r>
            <a:r>
              <a:rPr lang="en-US" altLang="zh-CN" sz="2000" b="1" dirty="0">
                <a:solidFill>
                  <a:schemeClr val="tx1"/>
                </a:solidFill>
                <a:latin typeface="+mn-ea"/>
                <a:cs typeface="+mn-ea"/>
              </a:rPr>
              <a:t>RISC-V</a:t>
            </a:r>
            <a:r>
              <a:rPr lang="zh-CN" altLang="en-US" sz="2000" b="1" dirty="0">
                <a:solidFill>
                  <a:schemeClr val="tx1"/>
                </a:solidFill>
                <a:latin typeface="+mn-ea"/>
                <a:cs typeface="+mn-ea"/>
              </a:rPr>
              <a:t>架构处理器的性能如何？</a:t>
            </a:r>
            <a:endParaRPr lang="en-US" altLang="zh-CN" sz="2000" b="1" dirty="0">
              <a:solidFill>
                <a:schemeClr val="tx1"/>
              </a:solidFill>
              <a:latin typeface="+mn-ea"/>
              <a:cs typeface="+mn-ea"/>
            </a:endParaRPr>
          </a:p>
          <a:p>
            <a:pPr>
              <a:spcBef>
                <a:spcPct val="0"/>
              </a:spcBef>
              <a:spcAft>
                <a:spcPct val="0"/>
              </a:spcAft>
            </a:pPr>
            <a:r>
              <a:rPr lang="zh-CN" altLang="en-US" sz="2000" b="1" dirty="0">
                <a:solidFill>
                  <a:schemeClr val="tx1"/>
                </a:solidFill>
                <a:latin typeface="+mn-ea"/>
                <a:cs typeface="+mn-ea"/>
              </a:rPr>
              <a:t>它们在实际应用中能够满足的需求有哪些？</a:t>
            </a:r>
          </a:p>
        </p:txBody>
      </p:sp>
      <p:sp>
        <p:nvSpPr>
          <p:cNvPr id="16" name="矩形 15">
            <a:extLst>
              <a:ext uri="{FF2B5EF4-FFF2-40B4-BE49-F238E27FC236}">
                <a16:creationId xmlns:a16="http://schemas.microsoft.com/office/drawing/2014/main" id="{FBDC1BC5-6445-4DE0-A1F4-F03D1E0D3D92}"/>
              </a:ext>
            </a:extLst>
          </p:cNvPr>
          <p:cNvSpPr/>
          <p:nvPr>
            <p:custDataLst>
              <p:tags r:id="rId11"/>
            </p:custDataLst>
          </p:nvPr>
        </p:nvSpPr>
        <p:spPr>
          <a:xfrm>
            <a:off x="694801" y="1381036"/>
            <a:ext cx="10971682" cy="720000"/>
          </a:xfrm>
          <a:prstGeom prst="rect">
            <a:avLst/>
          </a:prstGeom>
          <a:noFill/>
        </p:spPr>
        <p:txBody>
          <a:bodyPr wrap="square" lIns="0" tIns="0" rIns="0" bIns="0" rtlCol="0" anchor="b">
            <a:noAutofit/>
          </a:bodyPr>
          <a:lstStyle/>
          <a:p>
            <a:pPr algn="just">
              <a:lnSpc>
                <a:spcPct val="150000"/>
              </a:lnSpc>
              <a:spcBef>
                <a:spcPct val="0"/>
              </a:spcBef>
              <a:spcAft>
                <a:spcPct val="0"/>
              </a:spcAft>
            </a:pPr>
            <a:r>
              <a:rPr lang="zh-CN" altLang="en-US" sz="2000" b="1" dirty="0">
                <a:solidFill>
                  <a:schemeClr val="tx1"/>
                </a:solidFill>
                <a:latin typeface="+mn-ea"/>
                <a:cs typeface="+mn-ea"/>
              </a:rPr>
              <a:t>研究目的：</a:t>
            </a:r>
            <a:endParaRPr lang="en-US" altLang="zh-CN" sz="2000" b="1" dirty="0">
              <a:solidFill>
                <a:schemeClr val="tx1"/>
              </a:solidFill>
              <a:latin typeface="+mn-ea"/>
              <a:cs typeface="+mn-ea"/>
            </a:endParaRPr>
          </a:p>
          <a:p>
            <a:pPr algn="just">
              <a:lnSpc>
                <a:spcPct val="150000"/>
              </a:lnSpc>
              <a:spcBef>
                <a:spcPct val="0"/>
              </a:spcBef>
              <a:spcAft>
                <a:spcPct val="0"/>
              </a:spcAft>
            </a:pPr>
            <a:r>
              <a:rPr lang="zh-CN" altLang="en-US" sz="2000" b="1" dirty="0">
                <a:solidFill>
                  <a:schemeClr val="tx1"/>
                </a:solidFill>
                <a:latin typeface="+mn-ea"/>
                <a:cs typeface="+mn-ea"/>
              </a:rPr>
              <a:t>通过分析 </a:t>
            </a:r>
            <a:r>
              <a:rPr lang="en-US" altLang="zh-CN" sz="2000" b="1" dirty="0">
                <a:solidFill>
                  <a:schemeClr val="tx1"/>
                </a:solidFill>
                <a:latin typeface="+mn-ea"/>
                <a:cs typeface="+mn-ea"/>
              </a:rPr>
              <a:t>RISC-V </a:t>
            </a:r>
            <a:r>
              <a:rPr lang="zh-CN" altLang="en-US" sz="2000" b="1" dirty="0">
                <a:solidFill>
                  <a:schemeClr val="tx1"/>
                </a:solidFill>
                <a:latin typeface="+mn-ea"/>
                <a:cs typeface="+mn-ea"/>
              </a:rPr>
              <a:t>处理器架构及玄铁 </a:t>
            </a:r>
            <a:r>
              <a:rPr lang="en-US" altLang="zh-CN" sz="2000" b="1" dirty="0">
                <a:solidFill>
                  <a:schemeClr val="tx1"/>
                </a:solidFill>
                <a:latin typeface="+mn-ea"/>
                <a:cs typeface="+mn-ea"/>
              </a:rPr>
              <a:t>C906 </a:t>
            </a:r>
            <a:r>
              <a:rPr lang="zh-CN" altLang="en-US" sz="2000" b="1" dirty="0">
                <a:solidFill>
                  <a:schemeClr val="tx1"/>
                </a:solidFill>
                <a:latin typeface="+mn-ea"/>
                <a:cs typeface="+mn-ea"/>
              </a:rPr>
              <a:t>处理器，探讨其技术规格、核心架构和性能表现。</a:t>
            </a:r>
          </a:p>
        </p:txBody>
      </p:sp>
      <p:sp>
        <p:nvSpPr>
          <p:cNvPr id="17" name="矩形 16">
            <a:extLst>
              <a:ext uri="{FF2B5EF4-FFF2-40B4-BE49-F238E27FC236}">
                <a16:creationId xmlns:a16="http://schemas.microsoft.com/office/drawing/2014/main" id="{5DFBC63D-C767-4E17-B22F-2E7641F7184D}"/>
              </a:ext>
            </a:extLst>
          </p:cNvPr>
          <p:cNvSpPr/>
          <p:nvPr>
            <p:custDataLst>
              <p:tags r:id="rId12"/>
            </p:custDataLst>
          </p:nvPr>
        </p:nvSpPr>
        <p:spPr>
          <a:xfrm>
            <a:off x="694801" y="5936278"/>
            <a:ext cx="10971682" cy="720000"/>
          </a:xfrm>
          <a:prstGeom prst="rect">
            <a:avLst/>
          </a:prstGeom>
          <a:noFill/>
        </p:spPr>
        <p:txBody>
          <a:bodyPr wrap="square" lIns="0" tIns="0" rIns="0" bIns="0" rtlCol="0" anchor="b">
            <a:noAutofit/>
          </a:bodyPr>
          <a:lstStyle/>
          <a:p>
            <a:pPr algn="just">
              <a:lnSpc>
                <a:spcPct val="150000"/>
              </a:lnSpc>
              <a:spcBef>
                <a:spcPct val="0"/>
              </a:spcBef>
              <a:spcAft>
                <a:spcPct val="0"/>
              </a:spcAft>
            </a:pPr>
            <a:r>
              <a:rPr lang="zh-CN" altLang="en-US" sz="2000" b="1" dirty="0">
                <a:solidFill>
                  <a:schemeClr val="tx1"/>
                </a:solidFill>
                <a:latin typeface="+mn-ea"/>
                <a:cs typeface="+mn-ea"/>
              </a:rPr>
              <a:t>期望成果</a:t>
            </a:r>
            <a:r>
              <a:rPr lang="zh-CN" altLang="en-US" sz="2000" b="1" dirty="0">
                <a:latin typeface="+mn-ea"/>
                <a:cs typeface="+mn-ea"/>
              </a:rPr>
              <a:t>：</a:t>
            </a:r>
            <a:endParaRPr lang="en-US" altLang="zh-CN" sz="2000" b="1" dirty="0">
              <a:latin typeface="+mn-ea"/>
              <a:cs typeface="+mn-ea"/>
            </a:endParaRPr>
          </a:p>
          <a:p>
            <a:pPr algn="just">
              <a:lnSpc>
                <a:spcPct val="150000"/>
              </a:lnSpc>
              <a:spcBef>
                <a:spcPct val="0"/>
              </a:spcBef>
              <a:spcAft>
                <a:spcPct val="0"/>
              </a:spcAft>
            </a:pPr>
            <a:r>
              <a:rPr lang="zh-CN" altLang="en-US" sz="2000" b="1" dirty="0">
                <a:latin typeface="+mn-ea"/>
                <a:cs typeface="+mn-ea"/>
              </a:rPr>
              <a:t>全面理解 </a:t>
            </a:r>
            <a:r>
              <a:rPr lang="en-US" altLang="zh-CN" sz="2000" b="1" dirty="0">
                <a:latin typeface="+mn-ea"/>
                <a:cs typeface="+mn-ea"/>
              </a:rPr>
              <a:t>RISC-V </a:t>
            </a:r>
            <a:r>
              <a:rPr lang="zh-CN" altLang="en-US" sz="2000" b="1" dirty="0">
                <a:latin typeface="+mn-ea"/>
                <a:cs typeface="+mn-ea"/>
              </a:rPr>
              <a:t>的技术优势和应用潜力，提供对未来处理器设计和应用的参考。</a:t>
            </a:r>
            <a:endParaRPr lang="zh-CN" altLang="en-US" sz="2000" b="1" dirty="0">
              <a:solidFill>
                <a:schemeClr val="tx1"/>
              </a:solidFill>
              <a:latin typeface="+mn-ea"/>
              <a:cs typeface="+mn-ea"/>
            </a:endParaRPr>
          </a:p>
        </p:txBody>
      </p:sp>
      <p:sp>
        <p:nvSpPr>
          <p:cNvPr id="3" name="矩形: 圆角 2">
            <a:extLst>
              <a:ext uri="{FF2B5EF4-FFF2-40B4-BE49-F238E27FC236}">
                <a16:creationId xmlns:a16="http://schemas.microsoft.com/office/drawing/2014/main" id="{24AD0210-6B91-432C-A7FC-02EDAA7297B3}"/>
              </a:ext>
            </a:extLst>
          </p:cNvPr>
          <p:cNvSpPr/>
          <p:nvPr/>
        </p:nvSpPr>
        <p:spPr>
          <a:xfrm>
            <a:off x="8482329" y="2339172"/>
            <a:ext cx="2555785" cy="54087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dirty="0">
                <a:solidFill>
                  <a:schemeClr val="tx1"/>
                </a:solidFill>
              </a:rPr>
              <a:t>技术发展与创新</a:t>
            </a:r>
          </a:p>
        </p:txBody>
      </p:sp>
      <p:sp>
        <p:nvSpPr>
          <p:cNvPr id="24" name="矩形: 圆角 23">
            <a:extLst>
              <a:ext uri="{FF2B5EF4-FFF2-40B4-BE49-F238E27FC236}">
                <a16:creationId xmlns:a16="http://schemas.microsoft.com/office/drawing/2014/main" id="{5025071E-B519-4580-B555-C09F38E25221}"/>
              </a:ext>
            </a:extLst>
          </p:cNvPr>
          <p:cNvSpPr/>
          <p:nvPr/>
        </p:nvSpPr>
        <p:spPr>
          <a:xfrm>
            <a:off x="8482329" y="3254250"/>
            <a:ext cx="2555785" cy="54087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dirty="0">
                <a:solidFill>
                  <a:schemeClr val="tx1"/>
                </a:solidFill>
              </a:rPr>
              <a:t>核心技术与性能</a:t>
            </a:r>
          </a:p>
        </p:txBody>
      </p:sp>
      <p:sp>
        <p:nvSpPr>
          <p:cNvPr id="25" name="矩形: 圆角 24">
            <a:extLst>
              <a:ext uri="{FF2B5EF4-FFF2-40B4-BE49-F238E27FC236}">
                <a16:creationId xmlns:a16="http://schemas.microsoft.com/office/drawing/2014/main" id="{384EB5D7-D7C2-4436-BEDE-7A014F40831F}"/>
              </a:ext>
            </a:extLst>
          </p:cNvPr>
          <p:cNvSpPr/>
          <p:nvPr/>
        </p:nvSpPr>
        <p:spPr>
          <a:xfrm>
            <a:off x="8482329" y="4169328"/>
            <a:ext cx="2555785" cy="54087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dirty="0">
                <a:solidFill>
                  <a:schemeClr val="tx1"/>
                </a:solidFill>
              </a:rPr>
              <a:t>竞争优势与劣势</a:t>
            </a:r>
          </a:p>
        </p:txBody>
      </p:sp>
      <p:sp>
        <p:nvSpPr>
          <p:cNvPr id="26" name="矩形: 圆角 25">
            <a:extLst>
              <a:ext uri="{FF2B5EF4-FFF2-40B4-BE49-F238E27FC236}">
                <a16:creationId xmlns:a16="http://schemas.microsoft.com/office/drawing/2014/main" id="{FBD644C1-E999-485F-8411-AD3D9C6A7775}"/>
              </a:ext>
            </a:extLst>
          </p:cNvPr>
          <p:cNvSpPr/>
          <p:nvPr/>
        </p:nvSpPr>
        <p:spPr>
          <a:xfrm>
            <a:off x="8482329" y="5084405"/>
            <a:ext cx="2555785" cy="54087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dirty="0">
                <a:solidFill>
                  <a:schemeClr val="tx1"/>
                </a:solidFill>
              </a:rPr>
              <a:t>性能评估</a:t>
            </a:r>
          </a:p>
        </p:txBody>
      </p:sp>
      <p:pic>
        <p:nvPicPr>
          <p:cNvPr id="27" name="图片 26">
            <a:extLst>
              <a:ext uri="{FF2B5EF4-FFF2-40B4-BE49-F238E27FC236}">
                <a16:creationId xmlns:a16="http://schemas.microsoft.com/office/drawing/2014/main" id="{5D6FEE39-5100-4280-8951-2AAA6A1DCD2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39360" y="89560"/>
            <a:ext cx="990440" cy="990440"/>
          </a:xfrm>
          <a:prstGeom prst="rect">
            <a:avLst/>
          </a:prstGeom>
        </p:spPr>
      </p:pic>
    </p:spTree>
    <p:custDataLst>
      <p:tags r:id="rId1"/>
    </p:custDataLst>
    <p:extLst>
      <p:ext uri="{BB962C8B-B14F-4D97-AF65-F5344CB8AC3E}">
        <p14:creationId xmlns:p14="http://schemas.microsoft.com/office/powerpoint/2010/main" val="1484281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2"/>
            </p:custDataLst>
          </p:nvPr>
        </p:nvSpPr>
        <p:spPr/>
        <p:txBody>
          <a:bodyPr/>
          <a:lstStyle/>
          <a:p>
            <a:r>
              <a:rPr lang="en-US" altLang="zh-CN" dirty="0"/>
              <a:t>RISC-V </a:t>
            </a:r>
            <a:r>
              <a:rPr lang="zh-CN" altLang="en-US" dirty="0"/>
              <a:t>架构技术发展</a:t>
            </a:r>
          </a:p>
        </p:txBody>
      </p:sp>
      <p:pic>
        <p:nvPicPr>
          <p:cNvPr id="4" name="图形 3">
            <a:extLst>
              <a:ext uri="{FF2B5EF4-FFF2-40B4-BE49-F238E27FC236}">
                <a16:creationId xmlns:a16="http://schemas.microsoft.com/office/drawing/2014/main" id="{24FE258E-E69C-4C9E-8010-AFE630AAC6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5" name="文本框 4">
            <a:extLst>
              <a:ext uri="{FF2B5EF4-FFF2-40B4-BE49-F238E27FC236}">
                <a16:creationId xmlns:a16="http://schemas.microsoft.com/office/drawing/2014/main" id="{55FCA6E1-1F3A-42A4-8B9C-7265C5738410}"/>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667517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681038" y="2866022"/>
            <a:ext cx="10829924" cy="1212491"/>
          </a:xfrm>
        </p:spPr>
        <p:txBody>
          <a:bodyPr wrap="square">
            <a:noAutofit/>
          </a:bodyPr>
          <a:lstStyle/>
          <a:p>
            <a:r>
              <a:rPr lang="en-US" altLang="zh-CN" dirty="0"/>
              <a:t>RISC-V </a:t>
            </a:r>
            <a:r>
              <a:rPr lang="zh-CN" altLang="en-US" dirty="0"/>
              <a:t>架构的历史发展</a:t>
            </a:r>
          </a:p>
        </p:txBody>
      </p:sp>
      <p:sp>
        <p:nvSpPr>
          <p:cNvPr id="6" name="节编号"/>
          <p:cNvSpPr>
            <a:spLocks noGrp="1"/>
          </p:cNvSpPr>
          <p:nvPr>
            <p:ph type="body" sz="quarter" idx="13"/>
            <p:custDataLst>
              <p:tags r:id="rId3"/>
            </p:custDataLst>
          </p:nvPr>
        </p:nvSpPr>
        <p:spPr>
          <a:xfrm>
            <a:off x="681038" y="136525"/>
            <a:ext cx="10829924" cy="2458678"/>
          </a:xfrm>
        </p:spPr>
        <p:txBody>
          <a:bodyPr wrap="square">
            <a:noAutofit/>
          </a:bodyPr>
          <a:lstStyle/>
          <a:p>
            <a:r>
              <a:rPr lang="zh-CN" altLang="en-US" dirty="0"/>
              <a:t>01</a:t>
            </a:r>
          </a:p>
        </p:txBody>
      </p:sp>
      <p:pic>
        <p:nvPicPr>
          <p:cNvPr id="5" name="图形 4">
            <a:extLst>
              <a:ext uri="{FF2B5EF4-FFF2-40B4-BE49-F238E27FC236}">
                <a16:creationId xmlns:a16="http://schemas.microsoft.com/office/drawing/2014/main" id="{2CCB8687-D665-4BED-9F90-95105887B05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4729"/>
          <a:stretch/>
        </p:blipFill>
        <p:spPr>
          <a:xfrm>
            <a:off x="72097" y="70102"/>
            <a:ext cx="813728" cy="784251"/>
          </a:xfrm>
          <a:prstGeom prst="rect">
            <a:avLst/>
          </a:prstGeom>
        </p:spPr>
      </p:pic>
      <p:sp>
        <p:nvSpPr>
          <p:cNvPr id="7" name="文本框 6">
            <a:extLst>
              <a:ext uri="{FF2B5EF4-FFF2-40B4-BE49-F238E27FC236}">
                <a16:creationId xmlns:a16="http://schemas.microsoft.com/office/drawing/2014/main" id="{0939E0E1-0543-4243-BE18-08E563C6431B}"/>
              </a:ext>
            </a:extLst>
          </p:cNvPr>
          <p:cNvSpPr txBox="1"/>
          <p:nvPr/>
        </p:nvSpPr>
        <p:spPr>
          <a:xfrm>
            <a:off x="833571" y="292950"/>
            <a:ext cx="3703592" cy="338554"/>
          </a:xfrm>
          <a:prstGeom prst="rect">
            <a:avLst/>
          </a:prstGeom>
          <a:noFill/>
        </p:spPr>
        <p:txBody>
          <a:bodyPr wrap="square">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Computer Architecture 2024</a:t>
            </a:r>
            <a:endParaRPr lang="zh-CN" altLang="en-US" sz="1600" dirty="0">
              <a:solidFill>
                <a:schemeClr val="bg1"/>
              </a:solidFill>
            </a:endParaRPr>
          </a:p>
        </p:txBody>
      </p:sp>
    </p:spTree>
    <p:custDataLst>
      <p:tags r:id="rId1"/>
    </p:custDataLst>
    <p:extLst>
      <p:ext uri="{BB962C8B-B14F-4D97-AF65-F5344CB8AC3E}">
        <p14:creationId xmlns:p14="http://schemas.microsoft.com/office/powerpoint/2010/main" val="154153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MwMTlkNWMyZjZmNWQ0MTNkZmZmYzQ3OWJmMzUwY2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ID" val="custom20231821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1821"/>
  <p:tag name="KSO_WM_SLIDE_LAYOUT" val="a_f"/>
  <p:tag name="KSO_WM_SLIDE_LAYOUT_CNT" val="1_1"/>
  <p:tag name="KSO_WM_TEMPLATE_THUMBS_INDEX" val="1、9"/>
</p:tagLst>
</file>

<file path=ppt/tags/tag1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1821_1*a*1"/>
  <p:tag name="KSO_WM_TEMPLATE_CATEGORY" val="custom"/>
  <p:tag name="KSO_WM_TEMPLATE_INDEX" val="20231821"/>
  <p:tag name="KSO_WM_UNIT_LAYERLEVEL" val="1"/>
  <p:tag name="KSO_WM_TAG_VERSION" val="3.0"/>
  <p:tag name="KSO_WM_BEAUTIFY_FLAG" val="#wm#"/>
  <p:tag name="KSO_WM_UNIT_PRESET_TEXT" val="单击此处&#10;添加文档标题内容"/>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1821_1*a*1"/>
  <p:tag name="KSO_WM_TEMPLATE_CATEGORY" val="custom"/>
  <p:tag name="KSO_WM_TEMPLATE_INDEX" val="20231821"/>
  <p:tag name="KSO_WM_UNIT_LAYERLEVEL" val="1"/>
  <p:tag name="KSO_WM_TAG_VERSION" val="3.0"/>
  <p:tag name="KSO_WM_BEAUTIFY_FLAG" val="#wm#"/>
  <p:tag name="KSO_WM_UNIT_PRESET_TEXT" val="单击此处&#10;添加文档标题内容"/>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31821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1821"/>
  <p:tag name="KSO_WM_SLIDE_LAYOUT" val="a_f"/>
  <p:tag name="KSO_WM_SLIDE_LAYOUT_CNT" val="1_1"/>
  <p:tag name="KSO_WM_TEMPLATE_THUMBS_INDEX" val="1、9"/>
</p:tagLst>
</file>

<file path=ppt/tags/tag136.xml><?xml version="1.0" encoding="utf-8"?>
<p:tagLst xmlns:a="http://schemas.openxmlformats.org/drawingml/2006/main" xmlns:r="http://schemas.openxmlformats.org/officeDocument/2006/relationships" xmlns:p="http://schemas.openxmlformats.org/presentationml/2006/main">
  <p:tag name="KSO_WM_SLIDE_ID" val="custom20231821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1821"/>
  <p:tag name="KSO_WM_SLIDE_LAYOUT" val="a_f"/>
  <p:tag name="KSO_WM_SLIDE_LAYOUT_CNT" val="1_1"/>
  <p:tag name="KSO_WM_TEMPLATE_THUMBS_INDEX" val="1、9"/>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1821_1*a*1"/>
  <p:tag name="KSO_WM_TEMPLATE_CATEGORY" val="custom"/>
  <p:tag name="KSO_WM_TEMPLATE_INDEX" val="20231821"/>
  <p:tag name="KSO_WM_UNIT_LAYERLEVEL" val="1"/>
  <p:tag name="KSO_WM_TAG_VERSION" val="3.0"/>
  <p:tag name="KSO_WM_BEAUTIFY_FLAG" val="#wm#"/>
  <p:tag name="KSO_WM_UNIT_PRESET_TEXT" val="单击此处&#10;添加文档标题内容"/>
</p:tagLst>
</file>

<file path=ppt/tags/tag138.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1"/>
</p:tagLst>
</file>

<file path=ppt/tags/tag141.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4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64_4*l_h_a*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144.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1"/>
</p:tagLst>
</file>

<file path=ppt/tags/tag147.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4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64_4*l_h_a*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2464_4*l_h_i*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15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64_4*l_h_a*1_2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15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2464_4*l_h_i*1_2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15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64_4*l_h_a*1_3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15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2464_4*l_h_i*1_3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15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2464_4*l_h_i*1_4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15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2464_4*l_h_a*1_4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15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64_4*l_h_a*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15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64_4*l_h_a*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31821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1821"/>
  <p:tag name="KSO_WM_SLIDE_LAYOUT" val="a_f"/>
  <p:tag name="KSO_WM_SLIDE_LAYOUT_CNT" val="1_1"/>
  <p:tag name="KSO_WM_TEMPLATE_THUMBS_INDEX" val="1、9"/>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1821_1*a*1"/>
  <p:tag name="KSO_WM_TEMPLATE_CATEGORY" val="custom"/>
  <p:tag name="KSO_WM_TEMPLATE_INDEX" val="20231821"/>
  <p:tag name="KSO_WM_UNIT_LAYERLEVEL" val="1"/>
  <p:tag name="KSO_WM_TAG_VERSION" val="3.0"/>
  <p:tag name="KSO_WM_BEAUTIFY_FLAG" val="#wm#"/>
  <p:tag name="KSO_WM_UNIT_PRESET_TEXT" val="单击此处&#10;添加文档标题内容"/>
</p:tagLst>
</file>

<file path=ppt/tags/tag161.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1"/>
</p:tagLst>
</file>

<file path=ppt/tags/tag164.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67.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72.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1"/>
</p:tagLst>
</file>

<file path=ppt/tags/tag175.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78.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81.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86.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95.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198.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1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SLIDE_ID" val="custom20231821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1821"/>
  <p:tag name="KSO_WM_SLIDE_LAYOUT" val="a_f"/>
  <p:tag name="KSO_WM_SLIDE_LAYOUT_CNT" val="1_1"/>
  <p:tag name="KSO_WM_TEMPLATE_THUMBS_INDEX" val="1、9"/>
</p:tagLst>
</file>

<file path=ppt/tags/tag2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1821_1*a*1"/>
  <p:tag name="KSO_WM_TEMPLATE_CATEGORY" val="custom"/>
  <p:tag name="KSO_WM_TEMPLATE_INDEX" val="20231821"/>
  <p:tag name="KSO_WM_UNIT_LAYERLEVEL" val="1"/>
  <p:tag name="KSO_WM_TAG_VERSION" val="3.0"/>
  <p:tag name="KSO_WM_BEAUTIFY_FLAG" val="#wm#"/>
  <p:tag name="KSO_WM_UNIT_PRESET_TEXT" val="单击此处&#10;添加文档标题内容"/>
</p:tagLst>
</file>

<file path=ppt/tags/tag202.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1"/>
</p:tagLst>
</file>

<file path=ppt/tags/tag205.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2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8_2*l_h_i*1_1_1"/>
  <p:tag name="KSO_WM_TEMPLATE_CATEGORY" val="diagram"/>
  <p:tag name="KSO_WM_TEMPLATE_INDEX" val="20230968"/>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2,&quot;left&quot;:36.4,&quot;top&quot;:112.79306610347717,&quot;width&quot;:850.4411023622048}"/>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UNIT_LINE_FILL_TYPE" val="2"/>
  <p:tag name="KSO_WM_UNIT_USESOURCEFORMAT_APPLY" val="0"/>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8_2*l_h_d*1_1_1"/>
  <p:tag name="KSO_WM_TEMPLATE_CATEGORY" val="diagram"/>
  <p:tag name="KSO_WM_TEMPLATE_INDEX" val="20230968"/>
  <p:tag name="KSO_WM_UNIT_LAYERLEVEL" val="1_1_1"/>
  <p:tag name="KSO_WM_TAG_VERSION" val="3.0"/>
  <p:tag name="KSO_WM_BEAUTIFY_FLAG" val="#wm#"/>
  <p:tag name="KSO_WM_UNIT_VALUE" val="529*932"/>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2,&quot;left&quot;:36.4,&quot;top&quot;:112.79306610347717,&quot;width&quot;:850.441102362204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68_2*l_h_a*1_1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6.2639465332032,&quot;left&quot;:36.4,&quot;top&quot;:112.79306610347717,&quot;width&quot;:850.441102362204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141.444*151.033"/>
  <p:tag name="KSO_WM_SLIDE_POSITION" val="726.828*243.152"/>
  <p:tag name="KSO_WM_SLIDE_LAYOUT" val="a_d_l"/>
  <p:tag name="KSO_WM_SLIDE_LAYOUT_CNT" val="1_1_1"/>
  <p:tag name="KSO_WM_SPECIAL_SOURCE" val="bdnull"/>
  <p:tag name="KSO_WM_DIAGRAM_GROUP_CODE" val="l1-1"/>
  <p:tag name="KSO_WM_SLIDE_DIAGTYPE" val="l"/>
  <p:tag name="KSO_WM_TEMPLATE_INDEX" val="20233066"/>
  <p:tag name="KSO_WM_TEMPLATE_SUBCATEGORY" val="0"/>
  <p:tag name="KSO_WM_SLIDE_INDEX" val="1"/>
  <p:tag name="KSO_WM_TAG_VERSION" val="3.0"/>
  <p:tag name="KSO_WM_SLIDE_ID" val="custom20233066_1"/>
  <p:tag name="KSO_WM_SLIDE_ITEM_CNT" val="1"/>
</p:tagLst>
</file>

<file path=ppt/tags/tag21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TEMPLATE_INDEX" val="20233066"/>
  <p:tag name="KSO_WM_UNIT_LAYERLEVEL" val="1"/>
  <p:tag name="KSO_WM_TAG_VERSION" val="3.0"/>
  <p:tag name="KSO_WM_BEAUTIFY_FLAG" val="#wm#"/>
  <p:tag name="KSO_WM_UNIT_ID" val="diagram20233066_1*i*1"/>
  <p:tag name="KSO_WM_TEMPLATE_CATEGORY" val="diagra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066_1*d*1"/>
  <p:tag name="KSO_WM_TEMPLATE_CATEGORY" val="custom"/>
  <p:tag name="KSO_WM_TEMPLATE_INDEX" val="20233066"/>
  <p:tag name="KSO_WM_UNIT_LAYERLEVEL" val="1"/>
  <p:tag name="KSO_WM_TAG_VERSION" val="3.0"/>
  <p:tag name="KSO_WM_BEAUTIFY_FLAG" val="#wm#"/>
  <p:tag name="KSO_WM_UNIT_VALUE" val="1499*2197"/>
  <p:tag name="KSO_WM_UNIT_TYPE" val="d"/>
  <p:tag name="KSO_WM_UNIT_INDEX" val="1"/>
</p:tagLst>
</file>

<file path=ppt/tags/tag2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DIAGRAM_VERSION" val="3"/>
  <p:tag name="KSO_WM_DIAGRAM_COLOR_TRICK" val="1"/>
  <p:tag name="KSO_WM_DIAGRAM_COLOR_TEXT_CAN_REMOVE" val="n"/>
  <p:tag name="KSO_WM_TEMPLATE_INDEX" val="20233066"/>
  <p:tag name="KSO_WM_UNIT_ID" val="custom20233066_1*a*1"/>
  <p:tag name="KSO_WM_UNIT_PRESET_TEXT" val="单击此处添加标题"/>
</p:tagLst>
</file>

<file path=ppt/tags/tag2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215.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70.05*194.782"/>
  <p:tag name="KSO_WM_SLIDE_POSITION" val="125.634*240.075"/>
  <p:tag name="KSO_WM_SLIDE_LAYOUT" val="a_d_l"/>
  <p:tag name="KSO_WM_SLIDE_LAYOUT_CNT" val="1_1_1"/>
  <p:tag name="KSO_WM_SPECIAL_SOURCE" val="bdnull"/>
  <p:tag name="KSO_WM_DIAGRAM_GROUP_CODE" val="l1-1"/>
  <p:tag name="KSO_WM_SLIDE_DIAGTYPE" val="l"/>
  <p:tag name="KSO_WM_TEMPLATE_INDEX" val="20231821"/>
  <p:tag name="KSO_WM_TEMPLATE_SUBCATEGORY" val="0"/>
  <p:tag name="KSO_WM_SLIDE_INDEX" val="1"/>
  <p:tag name="KSO_WM_TAG_VERSION" val="3.0"/>
  <p:tag name="KSO_WM_SLIDE_ID" val="custom20232469_1"/>
  <p:tag name="KSO_WM_SLIDE_ITEM_CNT" val="2"/>
</p:tagLst>
</file>

<file path=ppt/tags/tag216.xml><?xml version="1.0" encoding="utf-8"?>
<p:tagLst xmlns:a="http://schemas.openxmlformats.org/drawingml/2006/main" xmlns:r="http://schemas.openxmlformats.org/officeDocument/2006/relationships" xmlns:p="http://schemas.openxmlformats.org/presentationml/2006/main">
  <p:tag name="KSO_WM_UNIT_VALUE" val="1903*1761"/>
  <p:tag name="KSO_WM_UNIT_HIGHLIGHT" val="0"/>
  <p:tag name="KSO_WM_UNIT_COMPATIBLE" val="0"/>
  <p:tag name="KSO_WM_UNIT_DIAGRAM_ISNUMVISUAL" val="0"/>
  <p:tag name="KSO_WM_UNIT_DIAGRAM_ISREFERUNIT" val="0"/>
  <p:tag name="KSO_WM_UNIT_TYPE" val="d"/>
  <p:tag name="KSO_WM_UNIT_INDEX" val="1"/>
  <p:tag name="KSO_WM_UNIT_ID" val="custom20232469_1*d*1"/>
  <p:tag name="KSO_WM_TEMPLATE_CATEGORY" val="custom"/>
  <p:tag name="KSO_WM_TEMPLATE_INDEX" val="20232469"/>
  <p:tag name="KSO_WM_UNIT_LAYERLEVEL" val="1"/>
  <p:tag name="KSO_WM_TAG_VERSION" val="3.0"/>
  <p:tag name="KSO_WM_BEAUTIFY_FLAG" val="#wm#"/>
  <p:tag name="KSO_WM_DIAGRAM_GROUP_CODE" val="l1-1"/>
  <p:tag name="KSO_WM_UNIT_LINE_FORE_SCHEMECOLOR_INDEX" val="13"/>
  <p:tag name="KSO_WM_UNIT_LINE_FILL_TYPE" val="2"/>
  <p:tag name="KSO_WM_UNIT_USESOURCEFORMAT_APPLY" val="0"/>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2469_1*i*1"/>
  <p:tag name="KSO_WM_TEMPLATE_CATEGORY" val="custom"/>
  <p:tag name="KSO_WM_TEMPLATE_INDEX" val="20232469"/>
  <p:tag name="KSO_WM_UNIT_LAYERLEVEL" val="1"/>
  <p:tag name="KSO_WM_TAG_VERSION" val="3.0"/>
  <p:tag name="KSO_WM_BEAUTIFY_FLAG" val="#wm#"/>
  <p:tag name="KSO_WM_DIAGRAM_VERSION" val="3"/>
  <p:tag name="KSO_WM_DIAGRAM_COLOR_TRICK" val="1"/>
  <p:tag name="KSO_WM_DIAGRAM_COLOR_TEXT_CAN_REMOVE" val="n"/>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2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2469"/>
  <p:tag name="KSO_WM_UNIT_ID" val="custom20232469_1*a*1"/>
  <p:tag name="KSO_WM_UNIT_PRESET_TEXT" val="单击此处添加标题"/>
  <p:tag name="KSO_WM_UNIT_TEXT_FILL_FORE_SCHEMECOLOR_INDEX" val="5"/>
  <p:tag name="KSO_WM_UNIT_TEXT_FILL_TYPE" val="1"/>
  <p:tag name="KSO_WM_UNIT_USESOURCEFORMAT_APPLY" val="0"/>
</p:tagLst>
</file>

<file path=ppt/tags/tag2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879_2*l_h_f*1_1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left&quot;:67.43385521595874,&quot;top&quot;:127.51614173228344,&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879_2*l_h_a*1_1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left&quot;:67.43385521595874,&quot;top&quot;:127.51614173228344,&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22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879_2*l_h_f*1_3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left&quot;:67.43385521595874,&quot;top&quot;:127.51614173228344,&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
  <p:tag name="KSO_WM_UNIT_USESOURCEFORMAT_APPLY" val="0"/>
</p:tagLst>
</file>

<file path=ppt/tags/tag2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879_2*l_h_a*1_3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left&quot;:67.43385521595874,&quot;top&quot;:127.51614173228344,&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22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879_2*l_h_f*1_2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left&quot;:67.43385521595874,&quot;top&quot;:127.51614173228344,&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
  <p:tag name="KSO_WM_UNIT_USESOURCEFORMAT_APPLY" val="0"/>
</p:tagLst>
</file>

<file path=ppt/tags/tag2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879_2*l_h_a*1_2_1"/>
  <p:tag name="KSO_WM_TEMPLATE_CATEGORY" val="diagram"/>
  <p:tag name="KSO_WM_TEMPLATE_INDEX" val="20231879"/>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left&quot;:67.43385521595874,&quot;top&quot;:127.51614173228344,&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22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879_2*l_h_f*1_3_1"/>
  <p:tag name="KSO_WM_TEMPLATE_CATEGORY" val="diagram"/>
  <p:tag name="KSO_WM_TEMPLATE_INDEX" val="2023187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left&quot;:125.63385521595873,&quot;top&quot;:187.51614173228344,&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您的项正文，文字是您思想的提炼。"/>
  <p:tag name="KSO_WM_UNIT_USESOURCEFORMAT_APPLY" val="0"/>
</p:tagLst>
</file>

<file path=ppt/tags/tag2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879_2*l_h_a*1_3_1"/>
  <p:tag name="KSO_WM_TEMPLATE_CATEGORY" val="diagram"/>
  <p:tag name="KSO_WM_TEMPLATE_INDEX" val="2023187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252.5,&quot;left&quot;:125.63385521595873,&quot;top&quot;:187.51614173228344,&quot;width&quot;:370.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项标题"/>
  <p:tag name="KSO_WM_UNIT_USESOURCEFORMAT_APPLY" val="0"/>
</p:tagLst>
</file>

<file path=ppt/tags/tag227.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95*360.315"/>
  <p:tag name="KSO_WM_SLIDE_POSITION" val="56.7199*138.975"/>
  <p:tag name="KSO_WM_SLIDE_LAYOUT" val="a_d_l"/>
  <p:tag name="KSO_WM_SLIDE_LAYOUT_CNT" val="1_1_1"/>
  <p:tag name="KSO_WM_SPECIAL_SOURCE" val="bdnull"/>
  <p:tag name="KSO_WM_DIAGRAM_GROUP_CODE" val="l1-1"/>
  <p:tag name="KSO_WM_SLIDE_DIAGTYPE" val="l"/>
  <p:tag name="KSO_WM_TEMPLATE_INDEX" val="20231821"/>
  <p:tag name="KSO_WM_TEMPLATE_SUBCATEGORY" val="0"/>
  <p:tag name="KSO_WM_SLIDE_INDEX" val="1"/>
  <p:tag name="KSO_WM_TAG_VERSION" val="3.0"/>
  <p:tag name="KSO_WM_SLIDE_ID" val="custom20232463_1"/>
  <p:tag name="KSO_WM_SLIDE_ITEM_CNT" val="3"/>
</p:tagLst>
</file>

<file path=ppt/tags/tag2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6"/>
  <p:tag name="KSO_WM_TEMPLATE_INDEX" val="20232463"/>
  <p:tag name="KSO_WM_UNIT_ID" val="custom20232463_1*a*1"/>
  <p:tag name="KSO_WM_UNIT_PRESET_TEXT" val="单击此处添加标题"/>
  <p:tag name="KSO_WM_UNIT_TEXT_FILL_FORE_SCHEMECOLOR_INDEX" val="5"/>
  <p:tag name="KSO_WM_UNIT_TEXT_FILL_TYPE" val="1"/>
  <p:tag name="KSO_WM_UNIT_USESOURCEFORMAT_APPLY" val="0"/>
</p:tagLst>
</file>

<file path=ppt/tags/tag22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64_4*l_h_f*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意简言赅地描述您的观点。"/>
  <p:tag name="KSO_WM_UNIT_TEXT_FILL_FORE_SCHEMECOLOR_INDEX" val="1"/>
  <p:tag name="KSO_WM_UNIT_TEXT_FILL_TYPE" val="1"/>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64_4*l_h_a*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3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2464_4*l_h_i*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3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64_4*l_h_f*1_2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意简言赅地描述您的观点。"/>
  <p:tag name="KSO_WM_UNIT_TEXT_FILL_FORE_SCHEMECOLOR_INDEX" val="1"/>
  <p:tag name="KSO_WM_UNIT_TEXT_FILL_TYPE" val="1"/>
  <p:tag name="KSO_WM_UNIT_USESOURCEFORMAT_APPLY" val="0"/>
</p:tagLst>
</file>

<file path=ppt/tags/tag23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64_4*l_h_a*1_2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3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2464_4*l_h_i*1_2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3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2464_4*l_h_f*1_3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意简言赅地描述您的观点。"/>
  <p:tag name="KSO_WM_UNIT_TEXT_FILL_FORE_SCHEMECOLOR_INDEX" val="1"/>
  <p:tag name="KSO_WM_UNIT_TEXT_FILL_TYPE" val="1"/>
  <p:tag name="KSO_WM_UNIT_USESOURCEFORMAT_APPLY" val="0"/>
</p:tagLst>
</file>

<file path=ppt/tags/tag23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2464_4*l_h_a*1_3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3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2464_4*l_h_i*1_3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3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2464_4*l_h_i*1_4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3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2464_4*l_h_f*1_4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意简言赅地描述您的观点。"/>
  <p:tag name="KSO_WM_UNIT_TEXT_FILL_FORE_SCHEMECOLOR_INDEX" val="1"/>
  <p:tag name="KSO_WM_UNIT_TEXT_FILL_TYPE" val="1"/>
  <p:tag name="KSO_WM_UNIT_USESOURCEFORMAT_APPLY" val="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2464_4*l_h_a*1_4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4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2464_4*l_h_f*1_5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6"/>
  <p:tag name="KSO_WM_UNIT_PRESET_TEXT" val="单击此处输入您的项正文，文字是您思想的提炼，请意简言赅地描述您的观点。"/>
  <p:tag name="KSO_WM_UNIT_TEXT_FILL_FORE_SCHEMECOLOR_INDEX" val="1"/>
  <p:tag name="KSO_WM_UNIT_TEXT_FILL_TYPE" val="1"/>
  <p:tag name="KSO_WM_UNIT_USESOURCEFORMAT_APPLY" val="0"/>
</p:tagLst>
</file>

<file path=ppt/tags/tag24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32464_4*l_h_a*1_5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4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2464_4*l_h_i*1_5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5"/>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0"/>
</p:tagLst>
</file>

<file path=ppt/tags/tag24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64_4*l_h_a*1_1_1"/>
  <p:tag name="KSO_WM_TEMPLATE_CATEGORY" val="diagram"/>
  <p:tag name="KSO_WM_TEMPLATE_INDEX" val="20232464"/>
  <p:tag name="KSO_WM_UNIT_LAYERLEVEL" val="1_1_1"/>
  <p:tag name="KSO_WM_TAG_VERSION" val="3.0"/>
  <p:tag name="KSO_WM_BEAUTIFY_FLAG" val="#wm#"/>
  <p:tag name="KSO_WM_DIAGRAM_MAX_ITEMCNT" val="5"/>
  <p:tag name="KSO_WM_DIAGRAM_MIN_ITEMCNT" val="2"/>
  <p:tag name="KSO_WM_DIAGRAM_VIRTUALLY_FRAME" val="{&quot;height&quot;:365.6000061035156,&quot;left&quot;:56.7199151563269,&quot;top&quot;:134.29381584588,&quot;width&quot;:413.95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项标题"/>
  <p:tag name="KSO_WM_UNIT_TEXT_FILL_FORE_SCHEMECOLOR_INDEX" val="1"/>
  <p:tag name="KSO_WM_UNIT_TEXT_FILL_TYPE" val="1"/>
  <p:tag name="KSO_WM_UNIT_USESOURCEFORMAT_APPLY" val="0"/>
</p:tagLst>
</file>

<file path=ppt/tags/tag245.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2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24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0968_1*l_h_i*1_1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98.6568945264441,&quot;left&quot;:54.8,&quot;top&quot;:111.1931054735559,&quot;width&quot;:850.4503937007873}"/>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UNIT_LINE_FILL_TYPE" val="2"/>
  <p:tag name="KSO_WM_UNIT_USESOURCEFORMAT_APPLY" val="0"/>
</p:tagLst>
</file>

<file path=ppt/tags/tag24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VALUE" val="817*1399"/>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0968_1*l_h_d*1_1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98.6568945264441,&quot;left&quot;:54.8,&quot;top&quot;:111.1931054735559,&quot;width&quot;:850.4503937007873}"/>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68_1*l_h_a*1_1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6568945264441,&quot;left&quot;:54.8,&quot;top&quot;:111.1931054735559,&quot;width&quot;:850.450393700787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USESOURCEFORMAT_APPLY" val="0"/>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68_1*l_h_f*1_1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6568945264441,&quot;left&quot;:54.8,&quot;top&quot;:111.1931054735559,&quot;width&quot;:850.450393700787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USESOURCEFORMAT_APPLY" val="0"/>
</p:tagLst>
</file>

<file path=ppt/tags/tag25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0968_1*l_h_i*1_2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98.6568945264441,&quot;left&quot;:54.8,&quot;top&quot;:111.1931054735559,&quot;width&quot;:850.4503937007873}"/>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0"/>
</p:tagLst>
</file>

<file path=ppt/tags/tag2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68_1*l_h_a*1_2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6568945264441,&quot;left&quot;:54.8,&quot;top&quot;:111.1931054735559,&quot;width&quot;:850.450393700787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添加标题"/>
  <p:tag name="KSO_WM_UNIT_USESOURCEFORMAT_APPLY" val="0"/>
</p:tagLst>
</file>

<file path=ppt/tags/tag25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68_1*l_h_f*1_2_1"/>
  <p:tag name="KSO_WM_TEMPLATE_CATEGORY" val="diagram"/>
  <p:tag name="KSO_WM_TEMPLATE_INDEX" val="20230968"/>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6568945264441,&quot;left&quot;:54.8,&quot;top&quot;:111.1931054735559,&quot;width&quot;:850.450393700787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单击此处输入你的项正文，文字是您思想的提炼，请尽量言简意赅的阐述观点。"/>
  <p:tag name="KSO_WM_UNIT_USESOURCEFORMAT_APPLY" val="0"/>
</p:tagLst>
</file>

<file path=ppt/tags/tag25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VALUE" val="817*1399"/>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0968_1*l_h_d*1_2_1"/>
  <p:tag name="KSO_WM_TEMPLATE_CATEGORY" val="diagram"/>
  <p:tag name="KSO_WM_TEMPLATE_INDEX" val="20230968"/>
  <p:tag name="KSO_WM_UNIT_LAYERLEVEL" val="1_1_1"/>
  <p:tag name="KSO_WM_TAG_VERSION" val="3.0"/>
  <p:tag name="KSO_WM_BEAUTIFY_FLAG" val="#wm#"/>
  <p:tag name="KSO_WM_DIAGRAM_MAX_ITEMCNT" val="4"/>
  <p:tag name="KSO_WM_DIAGRAM_MIN_ITEMCNT" val="2"/>
  <p:tag name="KSO_WM_DIAGRAM_VIRTUALLY_FRAME" val="{&quot;height&quot;:398.6568945264441,&quot;left&quot;:54.8,&quot;top&quot;:111.1931054735559,&quot;width&quot;:850.4503937007873}"/>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55.xml><?xml version="1.0" encoding="utf-8"?>
<p:tagLst xmlns:a="http://schemas.openxmlformats.org/drawingml/2006/main" xmlns:r="http://schemas.openxmlformats.org/officeDocument/2006/relationships" xmlns:p="http://schemas.openxmlformats.org/presentationml/2006/main">
  <p:tag name="KSO_WM_SLIDE_ID" val="custom20233055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3055"/>
  <p:tag name="KSO_WM_SLIDE_TYPE" val="text"/>
  <p:tag name="KSO_WM_SLIDE_SUBTYPE" val="picTxt"/>
  <p:tag name="KSO_WM_SLIDE_SIZE" val="425.25*74.274"/>
  <p:tag name="KSO_WM_SLIDE_POSITION" val="62.5769*411.342"/>
  <p:tag name="KSO_WM_SLIDE_LAYOUT" val="a_d_l"/>
  <p:tag name="KSO_WM_SLIDE_LAYOUT_CNT" val="1_1_1"/>
  <p:tag name="KSO_WM_SPECIAL_SOURCE" val="bdnull"/>
  <p:tag name="KSO_WM_DIAGRAM_GROUP_CODE" val="l1-1"/>
  <p:tag name="KSO_WM_SLIDE_DIAGTYPE" val="l"/>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055_1*d*1"/>
  <p:tag name="KSO_WM_TEMPLATE_CATEGORY" val="custom"/>
  <p:tag name="KSO_WM_TEMPLATE_INDEX" val="20233055"/>
  <p:tag name="KSO_WM_UNIT_LAYERLEVEL" val="1"/>
  <p:tag name="KSO_WM_TAG_VERSION" val="3.0"/>
  <p:tag name="KSO_WM_BEAUTIFY_FLAG" val="#wm#"/>
  <p:tag name="KSO_WM_UNIT_VALUE" val="1157*3384"/>
  <p:tag name="KSO_WM_UNIT_TYPE" val="d"/>
  <p:tag name="KSO_WM_UNIT_INDEX" val="1"/>
  <p:tag name="KSO_WM_UNIT_LINE_FORE_SCHEMECOLOR_INDEX" val="1"/>
  <p:tag name="KSO_WM_UNIT_LINE_FILL_TYPE" val="2"/>
  <p:tag name="KSO_WM_UNIT_USESOURCEFORMAT_APPLY" val="1"/>
</p:tagLst>
</file>

<file path=ppt/tags/tag2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055_1*a*1"/>
  <p:tag name="KSO_WM_TEMPLATE_CATEGORY" val="custom"/>
  <p:tag name="KSO_WM_TEMPLATE_INDEX" val="20233055"/>
  <p:tag name="KSO_WM_UNIT_LAYERLEVEL" val="1"/>
  <p:tag name="KSO_WM_TAG_VERSION" val="3.0"/>
  <p:tag name="KSO_WM_BEAUTIFY_FLAG" val="#wm#"/>
  <p:tag name="KSO_WM_UNIT_PRESET_TEXT" val="单击此处&#10;添加标题"/>
  <p:tag name="KSO_WM_UNIT_TEXT_FILL_FORE_SCHEMECOLOR_INDEX" val="5"/>
  <p:tag name="KSO_WM_UNIT_TEXT_FILL_TYPE" val="1"/>
  <p:tag name="KSO_WM_UNIT_USESOURCEFORMAT_APPLY" val="1"/>
</p:tagLst>
</file>

<file path=ppt/tags/tag25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f"/>
  <p:tag name="KSO_WM_UNIT_INDEX" val="2_1_1"/>
  <p:tag name="KSO_WM_UNIT_ID" val="diagram20231981_1*l_h_f*2_1_1"/>
  <p:tag name="KSO_WM_TEMPLATE_CATEGORY" val="diagram"/>
  <p:tag name="KSO_WM_TEMPLATE_INDEX" val="20231981"/>
  <p:tag name="KSO_WM_UNIT_LAYERLEVEL" val="1_1_1"/>
  <p:tag name="KSO_WM_TAG_VERSION" val="3.0"/>
  <p:tag name="KSO_WM_BEAUTIFY_FLAG" val="#wm#"/>
  <p:tag name="KSO_WM_DIAGRAM_MAX_ITEMCNT" val="1"/>
  <p:tag name="KSO_WM_DIAGRAM_MIN_ITEMCNT" val="1"/>
  <p:tag name="KSO_WM_DIAGRAM_VIRTUALLY_FRAME" val="{&quot;height&quot;:142.99472479632513,&quot;left&quot;:257.4769291338583,&quot;top&quot;:358.05527520367485,&quot;width&quot;:271.673070866141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colorType&quot;:0,&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文字是您思想的提炼，请尽量言简意赅的阐述， 请尽量言简意赅。"/>
  <p:tag name="KSO_WM_UNIT_USESOURCEFORMAT_APPLY" val="1"/>
</p:tagLst>
</file>

<file path=ppt/tags/tag2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2_1_1"/>
  <p:tag name="KSO_WM_UNIT_ID" val="diagram20231981_1*l_h_a*2_1_1"/>
  <p:tag name="KSO_WM_TEMPLATE_CATEGORY" val="diagram"/>
  <p:tag name="KSO_WM_TEMPLATE_INDEX" val="2023198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1"/>
  <p:tag name="KSO_WM_DIAGRAM_MIN_ITEMCNT" val="1"/>
  <p:tag name="KSO_WM_DIAGRAM_VIRTUALLY_FRAME" val="{&quot;height&quot;:142.99472479632513,&quot;left&quot;:257.4769291338583,&quot;top&quot;:358.05527520367485,&quot;width&quot;:271.673070866141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f"/>
  <p:tag name="KSO_WM_UNIT_INDEX" val="3_1_1"/>
  <p:tag name="KSO_WM_UNIT_ID" val="diagram20231981_1*l_h_f*3_1_1"/>
  <p:tag name="KSO_WM_TEMPLATE_CATEGORY" val="diagram"/>
  <p:tag name="KSO_WM_TEMPLATE_INDEX" val="20231981"/>
  <p:tag name="KSO_WM_UNIT_LAYERLEVEL" val="1_1_1"/>
  <p:tag name="KSO_WM_TAG_VERSION" val="3.0"/>
  <p:tag name="KSO_WM_BEAUTIFY_FLAG" val="#wm#"/>
  <p:tag name="KSO_WM_DIAGRAM_MAX_ITEMCNT" val="1"/>
  <p:tag name="KSO_WM_DIAGRAM_MIN_ITEMCNT" val="1"/>
  <p:tag name="KSO_WM_DIAGRAM_VIRTUALLY_FRAME" val="{&quot;height&quot;:151.34472479632512,&quot;left&quot;:613.9769291338583,&quot;top&quot;:349.7052752036749,&quot;width&quot;:271.673070866141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colorType&quot;:0,&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输入你的项正文，文字是您思想的提炼，请尽量言简意赅的阐述， 请尽量言简意赅。"/>
  <p:tag name="KSO_WM_UNIT_USESOURCEFORMAT_APPLY" val="1"/>
</p:tagLst>
</file>

<file path=ppt/tags/tag2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3_1_1"/>
  <p:tag name="KSO_WM_UNIT_ID" val="diagram20231981_1*l_h_a*3_1_1"/>
  <p:tag name="KSO_WM_TEMPLATE_CATEGORY" val="diagram"/>
  <p:tag name="KSO_WM_TEMPLATE_INDEX" val="2023198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1"/>
  <p:tag name="KSO_WM_DIAGRAM_MIN_ITEMCNT" val="1"/>
  <p:tag name="KSO_WM_DIAGRAM_VIRTUALLY_FRAME" val="{&quot;height&quot;:151.34472479632512,&quot;left&quot;:613.9769291338583,&quot;top&quot;:349.7052752036749,&quot;width&quot;:271.673070866141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项标题"/>
  <p:tag name="KSO_WM_UNIT_TEXT_FILL_FORE_SCHEMECOLOR_INDEX" val="1"/>
  <p:tag name="KSO_WM_UNIT_TEXT_FILL_TYPE" val="1"/>
  <p:tag name="KSO_WM_UNIT_USESOURCEFORMAT_APPLY" val="1"/>
</p:tagLst>
</file>

<file path=ppt/tags/tag262.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2"/>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1147"/>
  <p:tag name="KSO_WM_SLIDE_ID" val="custom20231147_1"/>
  <p:tag name="KSO_WM_TEMPLATE_SUBCATEGORY" val="0"/>
  <p:tag name="KSO_WM_TEMPLATE_MASTER_TYPE" val="0"/>
  <p:tag name="KSO_WM_TEMPLATE_COLOR_TYPE" val="0"/>
  <p:tag name="KSO_WM_SLIDE_TYPE" val="text"/>
  <p:tag name="KSO_WM_SLIDE_SUBTYPE" val="picTxt"/>
  <p:tag name="KSO_WM_SLIDE_ITEM_CNT" val="2"/>
  <p:tag name="KSO_WM_SLIDE_INDEX" val="1"/>
  <p:tag name="KSO_WM_SLIDE_SIZE" val="328.15*227.75"/>
  <p:tag name="KSO_WM_SLIDE_POSITION" val="89.3*252.9"/>
  <p:tag name="KSO_WM_TAG_VERSION" val="3.0"/>
  <p:tag name="KSO_WM_SLIDE_LAYOUT" val="a_b_d_l"/>
  <p:tag name="KSO_WM_SLIDE_LAYOUT_CNT" val="1_1_2_1"/>
  <p:tag name="KSO_WM_DIAGRAM_GROUP_CODE" val="l1-1"/>
  <p:tag name="KSO_WM_SLIDE_DIAGTYPE" val="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custom20231147_1*i*3"/>
  <p:tag name="KSO_WM_TEMPLATE_CATEGORY" val="custom"/>
  <p:tag name="KSO_WM_TEMPLATE_INDEX" val="20231147"/>
  <p:tag name="KSO_WM_UNIT_LAYERLEVEL" val="1"/>
  <p:tag name="KSO_WM_TAG_VERSION" val="3.0"/>
  <p:tag name="KSO_WM_DIAGRAM_GROUP_CODE" val="l1-1"/>
  <p:tag name="KSO_WM_UNIT_USESOURCEFORMAT_APPLY" val="1"/>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
  <p:tag name="KSO_WM_UNIT_ID" val="custom20231147_1*i*4"/>
  <p:tag name="KSO_WM_TEMPLATE_CATEGORY" val="custom"/>
  <p:tag name="KSO_WM_TEMPLATE_INDEX" val="20231147"/>
  <p:tag name="KSO_WM_UNIT_LAYERLEVEL" val="1"/>
  <p:tag name="KSO_WM_TAG_VERSION" val="3.0"/>
  <p:tag name="KSO_WM_DIAGRAM_GROUP_CODE" val="l1-1"/>
  <p:tag name="KSO_WM_UNIT_USESOURCEFORMAT_APPLY" val="1"/>
</p:tagLst>
</file>

<file path=ppt/tags/tag268.xml><?xml version="1.0" encoding="utf-8"?>
<p:tagLst xmlns:a="http://schemas.openxmlformats.org/drawingml/2006/main" xmlns:r="http://schemas.openxmlformats.org/officeDocument/2006/relationships" xmlns:p="http://schemas.openxmlformats.org/presentationml/2006/main">
  <p:tag name="KSO_WM_SLIDE_ID" val="custom20234460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1821"/>
  <p:tag name="KSO_WM_SLIDE_TYPE" val="text"/>
  <p:tag name="KSO_WM_SLIDE_SUBTYPE" val="picTxt"/>
  <p:tag name="KSO_WM_SLIDE_SIZE" val="904.564*328.446"/>
  <p:tag name="KSO_WM_SLIDE_POSITION" val="-7.87402e-05*139.181"/>
  <p:tag name="KSO_WM_SLIDE_LAYOUT" val="a_l"/>
  <p:tag name="KSO_WM_SLIDE_LAYOUT_CNT" val="1_1"/>
  <p:tag name="KSO_WM_SPECIAL_SOURCE" val="bdnull"/>
  <p:tag name="KSO_WM_DIAGRAM_GROUP_CODE" val="l1-1"/>
  <p:tag name="KSO_WM_SLIDE_DIAGTYPE" val="l"/>
</p:tagLst>
</file>

<file path=ppt/tags/tag269.xml><?xml version="1.0" encoding="utf-8"?>
<p:tagLst xmlns:a="http://schemas.openxmlformats.org/drawingml/2006/main" xmlns:r="http://schemas.openxmlformats.org/officeDocument/2006/relationships" xmlns:p="http://schemas.openxmlformats.org/presentationml/2006/main">
  <p:tag name="KSO_WM_UNIT_VALUE" val="689*1057"/>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4459_1*l_h_d*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VALUE" val="689*1115"/>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4459_1*l_h_d*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271.xml><?xml version="1.0" encoding="utf-8"?>
<p:tagLst xmlns:a="http://schemas.openxmlformats.org/drawingml/2006/main" xmlns:r="http://schemas.openxmlformats.org/officeDocument/2006/relationships" xmlns:p="http://schemas.openxmlformats.org/presentationml/2006/main">
  <p:tag name="KSO_WM_UNIT_VALUE" val="688*92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4459_1*l_h_d*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4459_1*l_h_f*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文本的具体内容简明阐述您的观点"/>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ISCONTENTSTITLE" val="0"/>
  <p:tag name="KSO_WM_UNIT_ISNUMDGMTITLE" val="0"/>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4459_1*l_h_a*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4459_1*l_h_f*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文本的具体内容简明阐述您的观点"/>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ISCONTENTSTITLE" val="0"/>
  <p:tag name="KSO_WM_UNIT_ISNUMDGMTITLE" val="0"/>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4459_1*l_h_a*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4459_1*l_h_i*1_2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02"/>
  <p:tag name="KSO_WM_UNIT_TEXT_FILL_FORE_SCHEMECOLOR_INDEX" val="1"/>
  <p:tag name="KSO_WM_UNIT_TEXT_FILL_TYPE" val="1"/>
  <p:tag name="KSO_WM_DIAGRAM_MAX_ITEMCNT" val="3"/>
  <p:tag name="KSO_WM_DIAGRAM_MIN_ITEMCNT" val="3"/>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9"/>
  <p:tag name="KSO_WM_UNIT_USESOURCEFORMAT_APPLY" val="0"/>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4459_1*l_h_i*1_1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01"/>
  <p:tag name="KSO_WM_UNIT_TEXT_FILL_FORE_SCHEMECOLOR_INDEX" val="1"/>
  <p:tag name="KSO_WM_UNIT_TEXT_FILL_TYPE" val="1"/>
  <p:tag name="KSO_WM_DIAGRAM_MAX_ITEMCNT" val="3"/>
  <p:tag name="KSO_WM_DIAGRAM_MIN_ITEMCNT" val="3"/>
  <p:tag name="KSO_WM_DIAGRAM_VIRTUALLY_FRAME" val="{&quot;height&quot;:328.44598388671875,&quot;width&quot;:904.5641479492188}"/>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9"/>
  <p:tag name="KSO_WM_UNIT_USESOURCEFORMAT_APPLY" val="0"/>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4459_1*l_h_f*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添加文本的具体内容简明阐述您的观点"/>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ISCONTENTSTITLE" val="0"/>
  <p:tag name="KSO_WM_UNIT_ISNUMDGMTITLE" val="0"/>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4459_1*l_h_a*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328.44598388671875,&quot;width&quot;:904.5641479492188}"/>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4459_1*l_h_i*1_3_1"/>
  <p:tag name="KSO_WM_TEMPLATE_CATEGORY" val="diagram"/>
  <p:tag name="KSO_WM_TEMPLATE_INDEX" val="20234459"/>
  <p:tag name="KSO_WM_UNIT_LAYERLEVEL" val="1_1_1"/>
  <p:tag name="KSO_WM_TAG_VERSION" val="3.0"/>
  <p:tag name="KSO_WM_BEAUTIFY_FLAG" val="#wm#"/>
  <p:tag name="KSO_WM_DIAGRAM_VERSION" val="3"/>
  <p:tag name="KSO_WM_DIAGRAM_COLOR_TRICK" val="1"/>
  <p:tag name="KSO_WM_DIAGRAM_COLOR_TEXT_CAN_REMOVE" val="n"/>
  <p:tag name="KSO_WM_UNIT_PRESET_TEXT" val="03"/>
  <p:tag name="KSO_WM_UNIT_TEXT_FILL_FORE_SCHEMECOLOR_INDEX" val="1"/>
  <p:tag name="KSO_WM_UNIT_TEXT_FILL_TYPE" val="1"/>
  <p:tag name="KSO_WM_DIAGRAM_MAX_ITEMCNT" val="3"/>
  <p:tag name="KSO_WM_DIAGRAM_MIN_ITEMCNT" val="3"/>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9"/>
  <p:tag name="KSO_WM_UNIT_USESOURCEFORMAT_APPLY" val="0"/>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31821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1821"/>
  <p:tag name="KSO_WM_SLIDE_LAYOUT" val="a_f"/>
  <p:tag name="KSO_WM_SLIDE_LAYOUT_CNT" val="1_1"/>
  <p:tag name="KSO_WM_TEMPLATE_THUMBS_INDEX" val="1、9"/>
</p:tagLst>
</file>

<file path=ppt/tags/tag2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1821_1*a*1"/>
  <p:tag name="KSO_WM_TEMPLATE_CATEGORY" val="custom"/>
  <p:tag name="KSO_WM_TEMPLATE_INDEX" val="20231821"/>
  <p:tag name="KSO_WM_UNIT_LAYERLEVEL" val="1"/>
  <p:tag name="KSO_WM_TAG_VERSION" val="3.0"/>
  <p:tag name="KSO_WM_BEAUTIFY_FLAG" val="#wm#"/>
  <p:tag name="KSO_WM_UNIT_PRESET_TEXT" val="单击此处&#10;添加文档标题内容"/>
</p:tagLst>
</file>

<file path=ppt/tags/tag2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1821_1*a*1"/>
  <p:tag name="KSO_WM_TEMPLATE_CATEGORY" val="custom"/>
  <p:tag name="KSO_WM_TEMPLATE_INDEX" val="20231821"/>
  <p:tag name="KSO_WM_UNIT_LAYERLEVEL" val="1"/>
  <p:tag name="KSO_WM_TAG_VERSION" val="3.0"/>
  <p:tag name="KSO_WM_BEAUTIFY_FLAG" val="#wm#"/>
  <p:tag name="KSO_WM_UNIT_PRESET_TEXT" val="单击此处&#10;添加文档标题内容"/>
</p:tagLst>
</file>

<file path=ppt/tags/tag284.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2"/>
</p:tagLst>
</file>

<file path=ppt/tags/tag287.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2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289.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291.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2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293.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2"/>
</p:tagLst>
</file>

<file path=ppt/tags/tag296.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2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0968_2*a*1"/>
  <p:tag name="KSO_WM_TEMPLATE_CATEGORY" val="diagram"/>
  <p:tag name="KSO_WM_TEMPLATE_INDEX" val="20230968"/>
  <p:tag name="KSO_WM_UNIT_LAYERLEVEL" val="1"/>
  <p:tag name="KSO_WM_TAG_VERSION" val="3.0"/>
  <p:tag name="KSO_WM_BEAUTIFY_FLAG" val="#wm#"/>
  <p:tag name="KSO_WM_UNIT_PRESET_TEXT" val="单击此处添加标题"/>
  <p:tag name="KSO_WM_UNIT_TEXT_FILL_FORE_SCHEMECOLOR_INDEX" val="5"/>
  <p:tag name="KSO_WM_UNIT_TEXT_FILL_TYPE" val="1"/>
  <p:tag name="KSO_WM_UNIT_USESOURCEFORMAT_APPLY" val="0"/>
</p:tagLst>
</file>

<file path=ppt/tags/tag298.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2"/>
</p:tagLst>
</file>

<file path=ppt/tags/tag301.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2"/>
</p:tagLst>
</file>

<file path=ppt/tags/tag305.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306.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307.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2"/>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311.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312.xml><?xml version="1.0" encoding="utf-8"?>
<p:tagLst xmlns:a="http://schemas.openxmlformats.org/drawingml/2006/main" xmlns:r="http://schemas.openxmlformats.org/officeDocument/2006/relationships" xmlns:p="http://schemas.openxmlformats.org/presentationml/2006/main">
  <p:tag name="KSO_WM_SLIDE_ID" val="custom2023182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1821"/>
  <p:tag name="KSO_WM_SLIDE_TYPE" val="sectionTitle"/>
  <p:tag name="KSO_WM_SLIDE_SUBTYPE" val="pureTxt"/>
  <p:tag name="KSO_WM_SLIDE_LAYOUT" val="a_e"/>
  <p:tag name="KSO_WM_SLIDE_LAYOUT_CNT" val="1_1"/>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1821_7*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46"/>
  <p:tag name="KSO_WM_UNIT_TYPE" val="a"/>
  <p:tag name="KSO_WM_UNIT_INDEX" val="1"/>
  <p:tag name="KSO_WM_UNIT_CONTENT_GROUP_TYPE" val="contentchip"/>
  <p:tag name="KSO_WM_UNIT_PRESET_TEXT" val="添加章节标题"/>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31821_7*e*1"/>
  <p:tag name="KSO_WM_TEMPLATE_CATEGORY" val="custom"/>
  <p:tag name="KSO_WM_TEMPLATE_INDEX" val="20231821"/>
  <p:tag name="KSO_WM_UNIT_LAYERLEVEL" val="1"/>
  <p:tag name="KSO_WM_TAG_VERSION" val="3.0"/>
  <p:tag name="KSO_WM_BEAUTIFY_FLAG" val="#wm#"/>
  <p:tag name="KSO_WM_UNIT_NOCLEAR" val="0"/>
  <p:tag name="KSO_WM_UNIT_TYPE" val="e"/>
  <p:tag name="KSO_WM_UNIT_INDEX" val="1"/>
  <p:tag name="KSO_WM_UNIT_VALUE" val="38"/>
  <p:tag name="KSO_WM_UNIT_PRESET_TEXT" val="02"/>
</p:tagLst>
</file>

<file path=ppt/tags/tag315.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316.xml><?xml version="1.0" encoding="utf-8"?>
<p:tagLst xmlns:a="http://schemas.openxmlformats.org/drawingml/2006/main" xmlns:r="http://schemas.openxmlformats.org/officeDocument/2006/relationships" xmlns:p="http://schemas.openxmlformats.org/presentationml/2006/main">
  <p:tag name="KSO_WM_SLIDE_ID" val="diagram20230968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1821"/>
  <p:tag name="KSO_WM_SLIDE_TYPE" val="text"/>
  <p:tag name="KSO_WM_SLIDE_SUBTYPE" val="diag"/>
  <p:tag name="KSO_WM_SLIDE_SIZE" val="850.4*365.625"/>
  <p:tag name="KSO_WM_SLIDE_POSITION" val="54.8*111.5"/>
  <p:tag name="KSO_WM_SLIDE_LAYOUT" val="a_l"/>
  <p:tag name="KSO_WM_SLIDE_LAYOUT_CNT" val="1_1"/>
  <p:tag name="KSO_WM_SPECIAL_SOURCE" val="bdnull"/>
  <p:tag name="KSO_WM_DIAGRAM_GROUP_CODE" val="l1-1"/>
  <p:tag name="KSO_WM_SLIDE_DIAGTYPE" val="l"/>
</p:tagLst>
</file>

<file path=ppt/tags/tag317.xml><?xml version="1.0" encoding="utf-8"?>
<p:tagLst xmlns:a="http://schemas.openxmlformats.org/drawingml/2006/main" xmlns:r="http://schemas.openxmlformats.org/officeDocument/2006/relationships" xmlns:p="http://schemas.openxmlformats.org/presentationml/2006/main">
  <p:tag name="KSO_WM_SLIDE_ID" val="custom20231821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1821"/>
  <p:tag name="KSO_WM_SLIDE_LAYOUT" val="a_f"/>
  <p:tag name="KSO_WM_SLIDE_LAYOUT_CNT" val="1_1"/>
  <p:tag name="KSO_WM_TEMPLATE_THUMBS_INDEX" val="1、9"/>
</p:tagLst>
</file>

<file path=ppt/tags/tag3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1821_1*a*1"/>
  <p:tag name="KSO_WM_TEMPLATE_CATEGORY" val="custom"/>
  <p:tag name="KSO_WM_TEMPLATE_INDEX" val="20231821"/>
  <p:tag name="KSO_WM_UNIT_LAYERLEVEL" val="1"/>
  <p:tag name="KSO_WM_TAG_VERSION" val="3.0"/>
  <p:tag name="KSO_WM_BEAUTIFY_FLAG" val="#wm#"/>
  <p:tag name="KSO_WM_UNIT_PRESET_TEXT" val="单击此处&#10;添加文档标题内容"/>
</p:tagLst>
</file>

<file path=ppt/tags/tag319.xml><?xml version="1.0" encoding="utf-8"?>
<p:tagLst xmlns:a="http://schemas.openxmlformats.org/drawingml/2006/main" xmlns:r="http://schemas.openxmlformats.org/officeDocument/2006/relationships" xmlns:p="http://schemas.openxmlformats.org/presentationml/2006/main">
  <p:tag name="KSO_WM_SLIDE_ID" val="custom20231821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1821"/>
  <p:tag name="KSO_WM_SLIDE_LAYOUT" val="a_f"/>
  <p:tag name="KSO_WM_SLIDE_LAYOUT_CNT" val="1_1"/>
  <p:tag name="KSO_WM_TEMPLATE_THUMBS_INDEX" val="1、9"/>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1821_1*a*1"/>
  <p:tag name="KSO_WM_TEMPLATE_CATEGORY" val="custom"/>
  <p:tag name="KSO_WM_TEMPLATE_INDEX" val="20231821"/>
  <p:tag name="KSO_WM_UNIT_LAYERLEVEL" val="1"/>
  <p:tag name="KSO_WM_TAG_VERSION" val="3.0"/>
  <p:tag name="KSO_WM_BEAUTIFY_FLAG" val="#wm#"/>
  <p:tag name="KSO_WM_UNIT_PRESET_TEXT" val="单击此处&#10;添加文档标题内容"/>
</p:tagLst>
</file>

<file path=ppt/tags/tag321.xml><?xml version="1.0" encoding="utf-8"?>
<p:tagLst xmlns:a="http://schemas.openxmlformats.org/drawingml/2006/main" xmlns:r="http://schemas.openxmlformats.org/officeDocument/2006/relationships" xmlns:p="http://schemas.openxmlformats.org/presentationml/2006/main">
  <p:tag name="KSO_WM_SLIDE_ID" val="custom20231821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1821"/>
  <p:tag name="KSO_WM_SLIDE_LAYOUT" val="a_f"/>
  <p:tag name="KSO_WM_SLIDE_LAYOUT_CNT" val="1_1"/>
  <p:tag name="KSO_WM_TEMPLATE_THUMBS_INDEX" val="1、9"/>
</p:tagLst>
</file>

<file path=ppt/tags/tag3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1821_1*a*1"/>
  <p:tag name="KSO_WM_TEMPLATE_CATEGORY" val="custom"/>
  <p:tag name="KSO_WM_TEMPLATE_INDEX" val="20231821"/>
  <p:tag name="KSO_WM_UNIT_LAYERLEVEL" val="1"/>
  <p:tag name="KSO_WM_TAG_VERSION" val="3.0"/>
  <p:tag name="KSO_WM_BEAUTIFY_FLAG" val="#wm#"/>
  <p:tag name="KSO_WM_UNIT_PRESET_TEXT" val="单击此处&#10;添加文档标题内容"/>
</p:tagLst>
</file>

<file path=ppt/tags/tag3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1821_1*a*1"/>
  <p:tag name="KSO_WM_TEMPLATE_CATEGORY" val="custom"/>
  <p:tag name="KSO_WM_TEMPLATE_INDEX" val="20231821"/>
  <p:tag name="KSO_WM_UNIT_LAYERLEVEL" val="1"/>
  <p:tag name="KSO_WM_TAG_VERSION" val="3.0"/>
  <p:tag name="KSO_WM_BEAUTIFY_FLAG" val="#wm#"/>
  <p:tag name="KSO_WM_UNIT_PRESET_TEXT" val="单击此处&#10;添加文档标题内容"/>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6"/>
  <p:tag name="KSO_WM_TEMPLATE_CATEGORY" val="custom"/>
  <p:tag name="KSO_WM_TEMPLATE_INDEX" val="2023182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50"/>
  <p:tag name="KSO_WM_TEMPLATE_CATEGORY" val="custom"/>
  <p:tag name="KSO_WM_TEMPLATE_INDEX" val="2023182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1821"/>
  <p:tag name="KSO_WM_TEMPLATE_THUMBS_INDEX" val="1、9"/>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f*3"/>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3"/>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紫金">
      <a:dk1>
        <a:srgbClr val="000000"/>
      </a:dk1>
      <a:lt1>
        <a:srgbClr val="FFFFFF"/>
      </a:lt1>
      <a:dk2>
        <a:srgbClr val="140831"/>
      </a:dk2>
      <a:lt2>
        <a:srgbClr val="ECE6FA"/>
      </a:lt2>
      <a:accent1>
        <a:srgbClr val="D9AB7D"/>
      </a:accent1>
      <a:accent2>
        <a:srgbClr val="27125A"/>
      </a:accent2>
      <a:accent3>
        <a:srgbClr val="63489A"/>
      </a:accent3>
      <a:accent4>
        <a:srgbClr val="FF8001"/>
      </a:accent4>
      <a:accent5>
        <a:srgbClr val="4B4BE5"/>
      </a:accent5>
      <a:accent6>
        <a:srgbClr val="29D5AF"/>
      </a:accent6>
      <a:hlink>
        <a:srgbClr val="0563C1"/>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3889</Words>
  <Application>Microsoft Office PowerPoint</Application>
  <PresentationFormat>宽屏</PresentationFormat>
  <Paragraphs>338</Paragraphs>
  <Slides>54</Slides>
  <Notes>13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54</vt:i4>
      </vt:variant>
    </vt:vector>
  </HeadingPairs>
  <TitlesOfParts>
    <vt:vector size="63" baseType="lpstr">
      <vt:lpstr>-apple-system</vt:lpstr>
      <vt:lpstr>Arial</vt:lpstr>
      <vt:lpstr>微软雅黑</vt:lpstr>
      <vt:lpstr>+中文标题</vt:lpstr>
      <vt:lpstr>华文中宋</vt:lpstr>
      <vt:lpstr>Wingdings</vt:lpstr>
      <vt:lpstr>Calibri</vt:lpstr>
      <vt:lpstr>WPS</vt:lpstr>
      <vt:lpstr>Office 主题​​</vt:lpstr>
      <vt:lpstr>RISC-V处理器架构技术发展和性能分析 ——以玄铁C906处理器为例</vt:lpstr>
      <vt:lpstr>PowerPoint 演示文稿</vt:lpstr>
      <vt:lpstr>引言</vt:lpstr>
      <vt:lpstr>研究背景与意义</vt:lpstr>
      <vt:lpstr>研究背景与意义</vt:lpstr>
      <vt:lpstr>研究目的与问题</vt:lpstr>
      <vt:lpstr>研究目的与问题</vt:lpstr>
      <vt:lpstr>RISC-V 架构技术发展</vt:lpstr>
      <vt:lpstr>RISC-V 架构的历史发展</vt:lpstr>
      <vt:lpstr>RISC-V 架构的历史与发展</vt:lpstr>
      <vt:lpstr>RISC-V 架构的特点</vt:lpstr>
      <vt:lpstr>RISC-V 架构的特点</vt:lpstr>
      <vt:lpstr>RISC-V 架构的技术特点与创新</vt:lpstr>
      <vt:lpstr>指令子集</vt:lpstr>
      <vt:lpstr>寄存器集</vt:lpstr>
      <vt:lpstr>存储器访问</vt:lpstr>
      <vt:lpstr>函数调用、跳跃和分支</vt:lpstr>
      <vt:lpstr>算术和逻辑集</vt:lpstr>
      <vt:lpstr>原子内存操作</vt:lpstr>
      <vt:lpstr>玄铁 C906 处理器详解</vt:lpstr>
      <vt:lpstr>玄铁 C906 处理器结构及子系统</vt:lpstr>
      <vt:lpstr>核心结构</vt:lpstr>
      <vt:lpstr>核心处理器单元 内存子系统 中断子系统 I/O 子系统</vt:lpstr>
      <vt:lpstr>核心处理器单元</vt:lpstr>
      <vt:lpstr>内存子系统</vt:lpstr>
      <vt:lpstr>中断子系统</vt:lpstr>
      <vt:lpstr>I/O 子系统</vt:lpstr>
      <vt:lpstr>应用领域</vt:lpstr>
      <vt:lpstr>人工智能和机器学习</vt:lpstr>
      <vt:lpstr>电子消费领域</vt:lpstr>
      <vt:lpstr>RISC-V 架构性能分析</vt:lpstr>
      <vt:lpstr>测试环境与工具</vt:lpstr>
      <vt:lpstr>测试环境：硬件环境</vt:lpstr>
      <vt:lpstr>测试环境：软件环境</vt:lpstr>
      <vt:lpstr>测试工具</vt:lpstr>
      <vt:lpstr>测试方法</vt:lpstr>
      <vt:lpstr>测试方法</vt:lpstr>
      <vt:lpstr>测试结果</vt:lpstr>
      <vt:lpstr>测试结果</vt:lpstr>
      <vt:lpstr>性能对比分析</vt:lpstr>
      <vt:lpstr>性能对比：与 Intel Core i5-8500 的对比</vt:lpstr>
      <vt:lpstr>性能对比：与 Intel Core i7-4770HQ 的对比</vt:lpstr>
      <vt:lpstr>玄铁 C906 和 RISC-V 架构性能分析</vt:lpstr>
      <vt:lpstr>玄铁 C906 处理器的优势和劣势</vt:lpstr>
      <vt:lpstr>玄铁 C906 和 RISC-V 架构性能分析</vt:lpstr>
      <vt:lpstr>总结与优化建议</vt:lpstr>
      <vt:lpstr>性能总结</vt:lpstr>
      <vt:lpstr>优化建议</vt:lpstr>
      <vt:lpstr>总结</vt:lpstr>
      <vt:lpstr>总结</vt:lpstr>
      <vt:lpstr>总结</vt:lpstr>
      <vt:lpstr>参考资料</vt:lpstr>
      <vt:lpstr>参考资料</vt:lpstr>
      <vt:lpstr>RISC-V处理器架构技术发展和性能分析 ——以玄铁C906处理器为例 感谢垂听！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linchang</dc:creator>
  <cp:lastModifiedBy>Lin Minmus</cp:lastModifiedBy>
  <cp:revision>182</cp:revision>
  <dcterms:created xsi:type="dcterms:W3CDTF">2019-06-19T02:08:00Z</dcterms:created>
  <dcterms:modified xsi:type="dcterms:W3CDTF">2024-06-06T16:57:57Z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D79D0FBFB51C46F4809189779DBDB2EF_11</vt:lpwstr>
  </property>
</Properties>
</file>